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7" r:id="rId1"/>
  </p:sldMasterIdLst>
  <p:notesMasterIdLst>
    <p:notesMasterId r:id="rId26"/>
  </p:notesMasterIdLst>
  <p:sldIdLst>
    <p:sldId id="256" r:id="rId2"/>
    <p:sldId id="258" r:id="rId3"/>
    <p:sldId id="259" r:id="rId4"/>
    <p:sldId id="260" r:id="rId5"/>
    <p:sldId id="261" r:id="rId6"/>
    <p:sldId id="269" r:id="rId7"/>
    <p:sldId id="265" r:id="rId8"/>
    <p:sldId id="263" r:id="rId9"/>
    <p:sldId id="297" r:id="rId10"/>
    <p:sldId id="302" r:id="rId11"/>
    <p:sldId id="303" r:id="rId12"/>
    <p:sldId id="277" r:id="rId13"/>
    <p:sldId id="273" r:id="rId14"/>
    <p:sldId id="264" r:id="rId15"/>
    <p:sldId id="262" r:id="rId16"/>
    <p:sldId id="304" r:id="rId17"/>
    <p:sldId id="305" r:id="rId18"/>
    <p:sldId id="306" r:id="rId19"/>
    <p:sldId id="299" r:id="rId20"/>
    <p:sldId id="296" r:id="rId21"/>
    <p:sldId id="300" r:id="rId22"/>
    <p:sldId id="307" r:id="rId23"/>
    <p:sldId id="270" r:id="rId24"/>
    <p:sldId id="301" r:id="rId25"/>
  </p:sldIdLst>
  <p:sldSz cx="9144000" cy="5143500" type="screen16x9"/>
  <p:notesSz cx="6858000" cy="9144000"/>
  <p:embeddedFontLst>
    <p:embeddedFont>
      <p:font typeface="Inter" panose="020B0604020202020204" charset="0"/>
      <p:regular r:id="rId27"/>
      <p:bold r:id="rId28"/>
      <p:italic r:id="rId29"/>
      <p:boldItalic r:id="rId30"/>
    </p:embeddedFont>
    <p:embeddedFont>
      <p:font typeface="Inter Medium" panose="020B0604020202020204" charset="0"/>
      <p:regular r:id="rId31"/>
      <p:italic r:id="rId32"/>
    </p:embeddedFont>
    <p:embeddedFont>
      <p:font typeface="Inter SemiBold" panose="020B0604020202020204" charset="0"/>
      <p:regular r:id="rId33"/>
      <p:bold r:id="rId34"/>
      <p:italic r:id="rId35"/>
      <p:boldItalic r:id="rId36"/>
    </p:embeddedFont>
    <p:embeddedFont>
      <p:font typeface="Rubik" panose="020B0604020202020204" charset="-79"/>
      <p:regular r:id="rId37"/>
      <p:bold r:id="rId38"/>
      <p:italic r:id="rId39"/>
      <p:boldItalic r:id="rId40"/>
    </p:embeddedFont>
    <p:embeddedFont>
      <p:font typeface="Rubik Light" panose="020B0604020202020204" charset="-79"/>
      <p:regular r:id="rId41"/>
      <p:bold r:id="rId42"/>
      <p:italic r:id="rId43"/>
      <p:boldItalic r:id="rId44"/>
    </p:embeddedFont>
    <p:embeddedFont>
      <p:font typeface="Rubik Medium" panose="020B0604020202020204" charset="-79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0900E3-9AD8-4C1C-9167-7E42A6E9EC19}">
  <a:tblStyle styleId="{ED0900E3-9AD8-4C1C-9167-7E42A6E9EC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 varScale="1">
        <p:scale>
          <a:sx n="146" d="100"/>
          <a:sy n="146" d="100"/>
        </p:scale>
        <p:origin x="62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font" Target="fonts/font21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font" Target="fonts/font1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font" Target="fonts/font22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font" Target="fonts/font20.fntdata"/><Relationship Id="rId20" Type="http://schemas.openxmlformats.org/officeDocument/2006/relationships/slide" Target="slides/slide19.xml"/><Relationship Id="rId41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267" name="Google Shape;26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f447bda820_0_1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f447bda820_0_1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f447bda820_0_1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f447bda820_0_15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f461954e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f461954e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137e11fbba5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598" name="Google Shape;598;g137e11fbba5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f447bda820_0_15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74" name="Google Shape;374;gf447bda820_0_15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f447bda820_0_1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38" name="Google Shape;338;gf447bda820_0_15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>
          <a:extLst>
            <a:ext uri="{FF2B5EF4-FFF2-40B4-BE49-F238E27FC236}">
              <a16:creationId xmlns:a16="http://schemas.microsoft.com/office/drawing/2014/main" id="{2BBE52A3-EFB4-AE2F-7DF0-DDAF3E9561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f447bda820_0_1505:notes">
            <a:extLst>
              <a:ext uri="{FF2B5EF4-FFF2-40B4-BE49-F238E27FC236}">
                <a16:creationId xmlns:a16="http://schemas.microsoft.com/office/drawing/2014/main" id="{3EA2CF80-D536-7BFB-EF0D-AC9725F011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38" name="Google Shape;338;gf447bda820_0_1505:notes">
            <a:extLst>
              <a:ext uri="{FF2B5EF4-FFF2-40B4-BE49-F238E27FC236}">
                <a16:creationId xmlns:a16="http://schemas.microsoft.com/office/drawing/2014/main" id="{7C808703-67A6-5A01-6426-000B2088B3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76444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f447bda820_0_1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f447bda820_0_1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>
          <a:extLst>
            <a:ext uri="{FF2B5EF4-FFF2-40B4-BE49-F238E27FC236}">
              <a16:creationId xmlns:a16="http://schemas.microsoft.com/office/drawing/2014/main" id="{695B0115-1FC5-9BFD-8B4D-0F7F8F8EAC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f447bda820_0_1498:notes">
            <a:extLst>
              <a:ext uri="{FF2B5EF4-FFF2-40B4-BE49-F238E27FC236}">
                <a16:creationId xmlns:a16="http://schemas.microsoft.com/office/drawing/2014/main" id="{4940EE4A-0012-E337-0FF2-5804289222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f447bda820_0_1498:notes">
            <a:extLst>
              <a:ext uri="{FF2B5EF4-FFF2-40B4-BE49-F238E27FC236}">
                <a16:creationId xmlns:a16="http://schemas.microsoft.com/office/drawing/2014/main" id="{A0B03A88-9010-E304-D88B-472C9B6C37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58077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>
          <a:extLst>
            <a:ext uri="{FF2B5EF4-FFF2-40B4-BE49-F238E27FC236}">
              <a16:creationId xmlns:a16="http://schemas.microsoft.com/office/drawing/2014/main" id="{6D3B8D7B-6FC7-07AF-8568-BEB60C0CAF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f447bda820_0_1400:notes">
            <a:extLst>
              <a:ext uri="{FF2B5EF4-FFF2-40B4-BE49-F238E27FC236}">
                <a16:creationId xmlns:a16="http://schemas.microsoft.com/office/drawing/2014/main" id="{49738EA2-F0A3-A8DA-0352-AAEC2051C7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18" name="Google Shape;318;gf447bda820_0_1400:notes">
            <a:extLst>
              <a:ext uri="{FF2B5EF4-FFF2-40B4-BE49-F238E27FC236}">
                <a16:creationId xmlns:a16="http://schemas.microsoft.com/office/drawing/2014/main" id="{F8069818-7220-D66B-0378-B6CDBF621F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1290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37e11fbba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288" name="Google Shape;288;g137e11fbba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>
          <a:extLst>
            <a:ext uri="{FF2B5EF4-FFF2-40B4-BE49-F238E27FC236}">
              <a16:creationId xmlns:a16="http://schemas.microsoft.com/office/drawing/2014/main" id="{E7F002D8-FDC3-2841-F241-E58E93C9BB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137e11fbba5_0_86:notes">
            <a:extLst>
              <a:ext uri="{FF2B5EF4-FFF2-40B4-BE49-F238E27FC236}">
                <a16:creationId xmlns:a16="http://schemas.microsoft.com/office/drawing/2014/main" id="{6F177C7A-7697-BB69-D637-4CF12348FF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576" name="Google Shape;576;g137e11fbba5_0_86:notes">
            <a:extLst>
              <a:ext uri="{FF2B5EF4-FFF2-40B4-BE49-F238E27FC236}">
                <a16:creationId xmlns:a16="http://schemas.microsoft.com/office/drawing/2014/main" id="{606525A0-EA24-1267-8517-138E2DB115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94448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>
          <a:extLst>
            <a:ext uri="{FF2B5EF4-FFF2-40B4-BE49-F238E27FC236}">
              <a16:creationId xmlns:a16="http://schemas.microsoft.com/office/drawing/2014/main" id="{320AA75B-7D6B-E783-E7BF-D1CBE6C7F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f447bda820_0_1595:notes">
            <a:extLst>
              <a:ext uri="{FF2B5EF4-FFF2-40B4-BE49-F238E27FC236}">
                <a16:creationId xmlns:a16="http://schemas.microsoft.com/office/drawing/2014/main" id="{756C9262-3C35-4720-86DB-F5CB67DCBCC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74" name="Google Shape;374;gf447bda820_0_1595:notes">
            <a:extLst>
              <a:ext uri="{FF2B5EF4-FFF2-40B4-BE49-F238E27FC236}">
                <a16:creationId xmlns:a16="http://schemas.microsoft.com/office/drawing/2014/main" id="{6F0C82B5-0ACB-9564-A354-1FA835ECCA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206768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>
          <a:extLst>
            <a:ext uri="{FF2B5EF4-FFF2-40B4-BE49-F238E27FC236}">
              <a16:creationId xmlns:a16="http://schemas.microsoft.com/office/drawing/2014/main" id="{5AFD0D00-156D-6168-0D4A-846486F53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f447bda820_0_1595:notes">
            <a:extLst>
              <a:ext uri="{FF2B5EF4-FFF2-40B4-BE49-F238E27FC236}">
                <a16:creationId xmlns:a16="http://schemas.microsoft.com/office/drawing/2014/main" id="{F6290DF7-9BB8-FD37-E718-D8E0691BE9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74" name="Google Shape;374;gf447bda820_0_1595:notes">
            <a:extLst>
              <a:ext uri="{FF2B5EF4-FFF2-40B4-BE49-F238E27FC236}">
                <a16:creationId xmlns:a16="http://schemas.microsoft.com/office/drawing/2014/main" id="{6692C6D9-ADAF-C519-3B64-B3B80A010F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25402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137e11fbba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535" name="Google Shape;535;g137e11fbba5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>
          <a:extLst>
            <a:ext uri="{FF2B5EF4-FFF2-40B4-BE49-F238E27FC236}">
              <a16:creationId xmlns:a16="http://schemas.microsoft.com/office/drawing/2014/main" id="{670BE0A7-EE93-8ADE-A2CB-0544AC63D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137e11fbba5_0_129:notes">
            <a:extLst>
              <a:ext uri="{FF2B5EF4-FFF2-40B4-BE49-F238E27FC236}">
                <a16:creationId xmlns:a16="http://schemas.microsoft.com/office/drawing/2014/main" id="{B0E30B82-6305-185E-216F-4952C9757D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618" name="Google Shape;618;g137e11fbba5_0_129:notes">
            <a:extLst>
              <a:ext uri="{FF2B5EF4-FFF2-40B4-BE49-F238E27FC236}">
                <a16:creationId xmlns:a16="http://schemas.microsoft.com/office/drawing/2014/main" id="{9550B46C-701B-9934-756D-3974791C38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808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f447bda820_0_1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08" name="Google Shape;308;gf447bda820_0_1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f447bda820_0_1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18" name="Google Shape;318;gf447bda820_0_1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f447bda820_0_1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28" name="Google Shape;328;gf447bda820_0_1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137e11fbba5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137e11fbba5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f447bda820_0_16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406" name="Google Shape;406;gf447bda820_0_16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f447bda820_0_1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54" name="Google Shape;354;gf447bda820_0_1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>
          <a:extLst>
            <a:ext uri="{FF2B5EF4-FFF2-40B4-BE49-F238E27FC236}">
              <a16:creationId xmlns:a16="http://schemas.microsoft.com/office/drawing/2014/main" id="{4CE6B4D2-5058-015D-2490-9965F3316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37e11fbba5_0_63:notes">
            <a:extLst>
              <a:ext uri="{FF2B5EF4-FFF2-40B4-BE49-F238E27FC236}">
                <a16:creationId xmlns:a16="http://schemas.microsoft.com/office/drawing/2014/main" id="{EFE2C19A-2BC1-3B0D-E892-33866DB256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424" name="Google Shape;424;g137e11fbba5_0_63:notes">
            <a:extLst>
              <a:ext uri="{FF2B5EF4-FFF2-40B4-BE49-F238E27FC236}">
                <a16:creationId xmlns:a16="http://schemas.microsoft.com/office/drawing/2014/main" id="{8A47F6CC-42FE-53DD-FE0D-4A4F7BEF62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1081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838325" y="1806251"/>
            <a:ext cx="8305399" cy="3339222"/>
            <a:chOff x="113" y="1317732"/>
            <a:chExt cx="6397627" cy="2572194"/>
          </a:xfrm>
        </p:grpSpPr>
        <p:sp>
          <p:nvSpPr>
            <p:cNvPr id="10" name="Google Shape;10;p2"/>
            <p:cNvSpPr/>
            <p:nvPr/>
          </p:nvSpPr>
          <p:spPr>
            <a:xfrm rot="-868068">
              <a:off x="1891375" y="1849506"/>
              <a:ext cx="4298823" cy="328452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rot="791356">
              <a:off x="82329" y="2567130"/>
              <a:ext cx="2534968" cy="1015200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014406" y="1862883"/>
              <a:ext cx="634500" cy="634500"/>
            </a:xfrm>
            <a:prstGeom prst="ellipse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837">
              <a:off x="2699340" y="2497776"/>
              <a:ext cx="3698400" cy="1391700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896900" y="3655350"/>
            <a:ext cx="5854800" cy="4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896900" y="1176050"/>
            <a:ext cx="6992100" cy="25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00"/>
              <a:buFont typeface="Inter"/>
              <a:buNone/>
              <a:defRPr sz="6000" b="1"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cxnSp>
        <p:nvCxnSpPr>
          <p:cNvPr id="16" name="Google Shape;16;p2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Google Shape;17;p2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Google Shape;18;p2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Google Shape;19;p2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20;p2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 type="blank">
  <p:cSld name="BLANK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12"/>
          <p:cNvGrpSpPr/>
          <p:nvPr/>
        </p:nvGrpSpPr>
        <p:grpSpPr>
          <a:xfrm flipH="1">
            <a:off x="-262" y="2311516"/>
            <a:ext cx="5124066" cy="2832133"/>
            <a:chOff x="7827" y="358136"/>
            <a:chExt cx="6389906" cy="3531779"/>
          </a:xfrm>
        </p:grpSpPr>
        <p:sp>
          <p:nvSpPr>
            <p:cNvPr id="146" name="Google Shape;146;p12"/>
            <p:cNvSpPr/>
            <p:nvPr/>
          </p:nvSpPr>
          <p:spPr>
            <a:xfrm rot="-2277378">
              <a:off x="-445974" y="1936916"/>
              <a:ext cx="5246803" cy="328739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2"/>
            <p:cNvSpPr/>
            <p:nvPr/>
          </p:nvSpPr>
          <p:spPr>
            <a:xfrm>
              <a:off x="3499753" y="980755"/>
              <a:ext cx="1125600" cy="1125600"/>
            </a:xfrm>
            <a:prstGeom prst="ellipse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2"/>
            <p:cNvSpPr/>
            <p:nvPr/>
          </p:nvSpPr>
          <p:spPr>
            <a:xfrm rot="600382">
              <a:off x="2606855" y="2187359"/>
              <a:ext cx="3698256" cy="1391812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" name="Google Shape;149;p12"/>
          <p:cNvSpPr/>
          <p:nvPr/>
        </p:nvSpPr>
        <p:spPr>
          <a:xfrm rot="642816" flipH="1">
            <a:off x="8083364" y="4129641"/>
            <a:ext cx="955353" cy="933405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2"/>
          <p:cNvSpPr/>
          <p:nvPr/>
        </p:nvSpPr>
        <p:spPr>
          <a:xfrm flipH="1">
            <a:off x="8537493" y="3558415"/>
            <a:ext cx="613800" cy="6138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1" name="Google Shape;151;p12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Google Shape;152;p12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12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" name="Google Shape;154;p12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55" name="Google Shape;155;p12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56" name="Google Shape;156;p12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7" name="Google Shape;157;p12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3"/>
          <p:cNvSpPr txBox="1">
            <a:spLocks noGrp="1"/>
          </p:cNvSpPr>
          <p:nvPr>
            <p:ph type="subTitle" idx="1"/>
          </p:nvPr>
        </p:nvSpPr>
        <p:spPr>
          <a:xfrm>
            <a:off x="5140775" y="1984825"/>
            <a:ext cx="3278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60" name="Google Shape;160;p13"/>
          <p:cNvSpPr txBox="1">
            <a:spLocks noGrp="1"/>
          </p:cNvSpPr>
          <p:nvPr>
            <p:ph type="title" hasCustomPrompt="1"/>
          </p:nvPr>
        </p:nvSpPr>
        <p:spPr>
          <a:xfrm>
            <a:off x="5140775" y="1365056"/>
            <a:ext cx="12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None/>
              <a:defRPr sz="3000">
                <a:solidFill>
                  <a:srgbClr val="3FCB3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t>xx%</a:t>
            </a:r>
          </a:p>
        </p:txBody>
      </p:sp>
      <p:sp>
        <p:nvSpPr>
          <p:cNvPr id="161" name="Google Shape;161;p13"/>
          <p:cNvSpPr txBox="1">
            <a:spLocks noGrp="1"/>
          </p:cNvSpPr>
          <p:nvPr>
            <p:ph type="subTitle" idx="2"/>
          </p:nvPr>
        </p:nvSpPr>
        <p:spPr>
          <a:xfrm>
            <a:off x="5145850" y="2318057"/>
            <a:ext cx="2425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162" name="Google Shape;162;p13"/>
          <p:cNvSpPr txBox="1">
            <a:spLocks noGrp="1"/>
          </p:cNvSpPr>
          <p:nvPr>
            <p:ph type="title" idx="3" hasCustomPrompt="1"/>
          </p:nvPr>
        </p:nvSpPr>
        <p:spPr>
          <a:xfrm>
            <a:off x="904200" y="1365056"/>
            <a:ext cx="12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None/>
              <a:defRPr sz="3000">
                <a:solidFill>
                  <a:srgbClr val="3FCB3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t>xx%</a:t>
            </a:r>
          </a:p>
        </p:txBody>
      </p:sp>
      <p:sp>
        <p:nvSpPr>
          <p:cNvPr id="163" name="Google Shape;163;p13"/>
          <p:cNvSpPr txBox="1">
            <a:spLocks noGrp="1"/>
          </p:cNvSpPr>
          <p:nvPr>
            <p:ph type="subTitle" idx="4"/>
          </p:nvPr>
        </p:nvSpPr>
        <p:spPr>
          <a:xfrm>
            <a:off x="909275" y="2318057"/>
            <a:ext cx="2425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title" idx="5"/>
          </p:nvPr>
        </p:nvSpPr>
        <p:spPr>
          <a:xfrm>
            <a:off x="909275" y="706075"/>
            <a:ext cx="66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subTitle" idx="6"/>
          </p:nvPr>
        </p:nvSpPr>
        <p:spPr>
          <a:xfrm>
            <a:off x="904200" y="1984825"/>
            <a:ext cx="33183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7"/>
          </p:nvPr>
        </p:nvSpPr>
        <p:spPr>
          <a:xfrm>
            <a:off x="904200" y="3477525"/>
            <a:ext cx="33183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title" idx="8" hasCustomPrompt="1"/>
          </p:nvPr>
        </p:nvSpPr>
        <p:spPr>
          <a:xfrm>
            <a:off x="904200" y="2881031"/>
            <a:ext cx="1260000" cy="5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None/>
              <a:defRPr sz="3000">
                <a:solidFill>
                  <a:srgbClr val="3FCB3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t>xx%</a:t>
            </a:r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9"/>
          </p:nvPr>
        </p:nvSpPr>
        <p:spPr>
          <a:xfrm>
            <a:off x="909275" y="3816909"/>
            <a:ext cx="2425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subTitle" idx="13"/>
          </p:nvPr>
        </p:nvSpPr>
        <p:spPr>
          <a:xfrm>
            <a:off x="5140775" y="3477525"/>
            <a:ext cx="3278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title" idx="14" hasCustomPrompt="1"/>
          </p:nvPr>
        </p:nvSpPr>
        <p:spPr>
          <a:xfrm>
            <a:off x="5140775" y="2881031"/>
            <a:ext cx="1260000" cy="5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None/>
              <a:defRPr sz="3000">
                <a:solidFill>
                  <a:srgbClr val="3FCB3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t>xx%</a:t>
            </a:r>
          </a:p>
        </p:txBody>
      </p:sp>
      <p:sp>
        <p:nvSpPr>
          <p:cNvPr id="171" name="Google Shape;171;p13"/>
          <p:cNvSpPr txBox="1">
            <a:spLocks noGrp="1"/>
          </p:cNvSpPr>
          <p:nvPr>
            <p:ph type="subTitle" idx="15"/>
          </p:nvPr>
        </p:nvSpPr>
        <p:spPr>
          <a:xfrm>
            <a:off x="5145850" y="3816909"/>
            <a:ext cx="2425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cxnSp>
        <p:nvCxnSpPr>
          <p:cNvPr id="172" name="Google Shape;172;p13"/>
          <p:cNvCxnSpPr/>
          <p:nvPr/>
        </p:nvCxnSpPr>
        <p:spPr>
          <a:xfrm>
            <a:off x="1026325" y="192577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" name="Google Shape;173;p13"/>
          <p:cNvCxnSpPr/>
          <p:nvPr/>
        </p:nvCxnSpPr>
        <p:spPr>
          <a:xfrm>
            <a:off x="1026325" y="3420601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" name="Google Shape;174;p13"/>
          <p:cNvCxnSpPr/>
          <p:nvPr/>
        </p:nvCxnSpPr>
        <p:spPr>
          <a:xfrm>
            <a:off x="5248300" y="192577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" name="Google Shape;175;p13"/>
          <p:cNvCxnSpPr/>
          <p:nvPr/>
        </p:nvCxnSpPr>
        <p:spPr>
          <a:xfrm>
            <a:off x="5248300" y="3420601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6" name="Google Shape;176;p13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7" name="Google Shape;177;p13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13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9" name="Google Shape;179;p13"/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80" name="Google Shape;180;p13"/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81" name="Google Shape;181;p13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2" name="Google Shape;182;p13"/>
          <p:cNvSpPr txBox="1">
            <a:spLocks noGrp="1"/>
          </p:cNvSpPr>
          <p:nvPr>
            <p:ph type="subTitle" idx="18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4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4"/>
          <p:cNvSpPr txBox="1">
            <a:spLocks noGrp="1"/>
          </p:cNvSpPr>
          <p:nvPr>
            <p:ph type="subTitle" idx="1"/>
          </p:nvPr>
        </p:nvSpPr>
        <p:spPr>
          <a:xfrm>
            <a:off x="926364" y="3616008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186" name="Google Shape;186;p14"/>
          <p:cNvSpPr txBox="1">
            <a:spLocks noGrp="1"/>
          </p:cNvSpPr>
          <p:nvPr>
            <p:ph type="subTitle" idx="2"/>
          </p:nvPr>
        </p:nvSpPr>
        <p:spPr>
          <a:xfrm>
            <a:off x="6048325" y="3240425"/>
            <a:ext cx="2280600" cy="48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87" name="Google Shape;187;p14"/>
          <p:cNvSpPr txBox="1">
            <a:spLocks noGrp="1"/>
          </p:cNvSpPr>
          <p:nvPr>
            <p:ph type="subTitle" idx="3"/>
          </p:nvPr>
        </p:nvSpPr>
        <p:spPr>
          <a:xfrm>
            <a:off x="3487342" y="2547015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188" name="Google Shape;188;p14"/>
          <p:cNvSpPr txBox="1">
            <a:spLocks noGrp="1"/>
          </p:cNvSpPr>
          <p:nvPr>
            <p:ph type="subTitle" idx="4"/>
          </p:nvPr>
        </p:nvSpPr>
        <p:spPr>
          <a:xfrm>
            <a:off x="6048320" y="3597369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cxnSp>
        <p:nvCxnSpPr>
          <p:cNvPr id="189" name="Google Shape;189;p14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0" name="Google Shape;190;p14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1" name="Google Shape;191;p14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2" name="Google Shape;192;p14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93" name="Google Shape;193;p14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94" name="Google Shape;194;p14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5" name="Google Shape;195;p14"/>
          <p:cNvSpPr txBox="1">
            <a:spLocks noGrp="1"/>
          </p:cNvSpPr>
          <p:nvPr>
            <p:ph type="subTitle" idx="7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96" name="Google Shape;196;p14"/>
          <p:cNvSpPr txBox="1">
            <a:spLocks noGrp="1"/>
          </p:cNvSpPr>
          <p:nvPr>
            <p:ph type="subTitle" idx="8"/>
          </p:nvPr>
        </p:nvSpPr>
        <p:spPr>
          <a:xfrm>
            <a:off x="3487358" y="2194409"/>
            <a:ext cx="2280600" cy="48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97" name="Google Shape;197;p14"/>
          <p:cNvSpPr txBox="1">
            <a:spLocks noGrp="1"/>
          </p:cNvSpPr>
          <p:nvPr>
            <p:ph type="subTitle" idx="9"/>
          </p:nvPr>
        </p:nvSpPr>
        <p:spPr>
          <a:xfrm>
            <a:off x="926475" y="3269600"/>
            <a:ext cx="2280600" cy="48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5"/>
          <p:cNvSpPr txBox="1">
            <a:spLocks noGrp="1"/>
          </p:cNvSpPr>
          <p:nvPr>
            <p:ph type="title"/>
          </p:nvPr>
        </p:nvSpPr>
        <p:spPr>
          <a:xfrm>
            <a:off x="896900" y="688200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5"/>
          <p:cNvSpPr txBox="1">
            <a:spLocks noGrp="1"/>
          </p:cNvSpPr>
          <p:nvPr>
            <p:ph type="subTitle" idx="1"/>
          </p:nvPr>
        </p:nvSpPr>
        <p:spPr>
          <a:xfrm>
            <a:off x="906675" y="2196475"/>
            <a:ext cx="227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1" name="Google Shape;201;p15"/>
          <p:cNvSpPr txBox="1">
            <a:spLocks noGrp="1"/>
          </p:cNvSpPr>
          <p:nvPr>
            <p:ph type="subTitle" idx="2"/>
          </p:nvPr>
        </p:nvSpPr>
        <p:spPr>
          <a:xfrm>
            <a:off x="3525500" y="2196475"/>
            <a:ext cx="227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2" name="Google Shape;202;p15"/>
          <p:cNvSpPr txBox="1">
            <a:spLocks noGrp="1"/>
          </p:cNvSpPr>
          <p:nvPr>
            <p:ph type="subTitle" idx="3"/>
          </p:nvPr>
        </p:nvSpPr>
        <p:spPr>
          <a:xfrm>
            <a:off x="6144300" y="2196475"/>
            <a:ext cx="227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3" name="Google Shape;203;p15"/>
          <p:cNvSpPr txBox="1">
            <a:spLocks noGrp="1"/>
          </p:cNvSpPr>
          <p:nvPr>
            <p:ph type="subTitle" idx="4"/>
          </p:nvPr>
        </p:nvSpPr>
        <p:spPr>
          <a:xfrm>
            <a:off x="906675" y="3840702"/>
            <a:ext cx="227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4" name="Google Shape;204;p15"/>
          <p:cNvSpPr txBox="1">
            <a:spLocks noGrp="1"/>
          </p:cNvSpPr>
          <p:nvPr>
            <p:ph type="subTitle" idx="5"/>
          </p:nvPr>
        </p:nvSpPr>
        <p:spPr>
          <a:xfrm>
            <a:off x="3525500" y="3851100"/>
            <a:ext cx="227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5" name="Google Shape;205;p15"/>
          <p:cNvSpPr txBox="1">
            <a:spLocks noGrp="1"/>
          </p:cNvSpPr>
          <p:nvPr>
            <p:ph type="subTitle" idx="6"/>
          </p:nvPr>
        </p:nvSpPr>
        <p:spPr>
          <a:xfrm>
            <a:off x="6144300" y="3851100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6" name="Google Shape;206;p15"/>
          <p:cNvSpPr txBox="1">
            <a:spLocks noGrp="1"/>
          </p:cNvSpPr>
          <p:nvPr>
            <p:ph type="subTitle" idx="7"/>
          </p:nvPr>
        </p:nvSpPr>
        <p:spPr>
          <a:xfrm>
            <a:off x="902000" y="185007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207" name="Google Shape;207;p15"/>
          <p:cNvSpPr txBox="1">
            <a:spLocks noGrp="1"/>
          </p:cNvSpPr>
          <p:nvPr>
            <p:ph type="subTitle" idx="8"/>
          </p:nvPr>
        </p:nvSpPr>
        <p:spPr>
          <a:xfrm>
            <a:off x="3525488" y="185007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208" name="Google Shape;208;p15"/>
          <p:cNvSpPr txBox="1">
            <a:spLocks noGrp="1"/>
          </p:cNvSpPr>
          <p:nvPr>
            <p:ph type="subTitle" idx="9"/>
          </p:nvPr>
        </p:nvSpPr>
        <p:spPr>
          <a:xfrm>
            <a:off x="6149076" y="185007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209" name="Google Shape;209;p15"/>
          <p:cNvSpPr txBox="1">
            <a:spLocks noGrp="1"/>
          </p:cNvSpPr>
          <p:nvPr>
            <p:ph type="subTitle" idx="13"/>
          </p:nvPr>
        </p:nvSpPr>
        <p:spPr>
          <a:xfrm>
            <a:off x="901900" y="351659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210" name="Google Shape;210;p15"/>
          <p:cNvSpPr txBox="1">
            <a:spLocks noGrp="1"/>
          </p:cNvSpPr>
          <p:nvPr>
            <p:ph type="subTitle" idx="14"/>
          </p:nvPr>
        </p:nvSpPr>
        <p:spPr>
          <a:xfrm>
            <a:off x="3525488" y="351659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211" name="Google Shape;211;p15"/>
          <p:cNvSpPr txBox="1">
            <a:spLocks noGrp="1"/>
          </p:cNvSpPr>
          <p:nvPr>
            <p:ph type="subTitle" idx="15"/>
          </p:nvPr>
        </p:nvSpPr>
        <p:spPr>
          <a:xfrm>
            <a:off x="6149076" y="351659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cxnSp>
        <p:nvCxnSpPr>
          <p:cNvPr id="212" name="Google Shape;212;p15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Google Shape;213;p15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4" name="Google Shape;214;p15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5" name="Google Shape;215;p15"/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16" name="Google Shape;216;p15"/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217" name="Google Shape;217;p15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8" name="Google Shape;218;p15"/>
          <p:cNvSpPr txBox="1">
            <a:spLocks noGrp="1"/>
          </p:cNvSpPr>
          <p:nvPr>
            <p:ph type="subTitle" idx="18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bg>
      <p:bgPr>
        <a:solidFill>
          <a:schemeClr val="accent1"/>
        </a:soli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7"/>
          <p:cNvSpPr txBox="1">
            <a:spLocks noGrp="1"/>
          </p:cNvSpPr>
          <p:nvPr>
            <p:ph type="ctrTitle"/>
          </p:nvPr>
        </p:nvSpPr>
        <p:spPr>
          <a:xfrm>
            <a:off x="910800" y="566763"/>
            <a:ext cx="5801400" cy="11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39" name="Google Shape;239;p17"/>
          <p:cNvSpPr txBox="1">
            <a:spLocks noGrp="1"/>
          </p:cNvSpPr>
          <p:nvPr>
            <p:ph type="subTitle" idx="1"/>
          </p:nvPr>
        </p:nvSpPr>
        <p:spPr>
          <a:xfrm>
            <a:off x="904200" y="1844323"/>
            <a:ext cx="58149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40" name="Google Shape;240;p17"/>
          <p:cNvSpPr/>
          <p:nvPr/>
        </p:nvSpPr>
        <p:spPr>
          <a:xfrm rot="385408" flipH="1">
            <a:off x="6115063" y="4103302"/>
            <a:ext cx="2233723" cy="91086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7"/>
          <p:cNvSpPr/>
          <p:nvPr/>
        </p:nvSpPr>
        <p:spPr>
          <a:xfrm rot="-818715" flipH="1">
            <a:off x="8371290" y="3180801"/>
            <a:ext cx="554449" cy="191685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17"/>
          <p:cNvSpPr/>
          <p:nvPr/>
        </p:nvSpPr>
        <p:spPr>
          <a:xfrm flipH="1">
            <a:off x="6640996" y="2603200"/>
            <a:ext cx="1512000" cy="1512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7"/>
          <p:cNvSpPr txBox="1"/>
          <p:nvPr/>
        </p:nvSpPr>
        <p:spPr>
          <a:xfrm>
            <a:off x="910800" y="3603800"/>
            <a:ext cx="4740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CREDITS: This presentation template was created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Rubik Medium"/>
                <a:ea typeface="Rubik Medium"/>
                <a:cs typeface="Rubik Medium"/>
                <a:sym typeface="Rubik Mediu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, including icons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Rubik Medium"/>
                <a:ea typeface="Rubik Medium"/>
                <a:cs typeface="Rubik Medium"/>
                <a:sym typeface="Rubik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 and infographics &amp; images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Rubik Medium"/>
                <a:ea typeface="Rubik Medium"/>
                <a:cs typeface="Rubik Medium"/>
                <a:sym typeface="Rubik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cxnSp>
        <p:nvCxnSpPr>
          <p:cNvPr id="244" name="Google Shape;244;p17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5" name="Google Shape;245;p17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6" name="Google Shape;246;p17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7" name="Google Shape;247;p17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48" name="Google Shape;248;p17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249" name="Google Shape;249;p17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0" name="Google Shape;250;p17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2" name="Google Shape;252;p18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3" name="Google Shape;253;p18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4" name="Google Shape;254;p18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5" name="Google Shape;255;p18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56" name="Google Shape;256;p18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257" name="Google Shape;257;p18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8" name="Google Shape;258;p18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-16149" y="3349499"/>
            <a:ext cx="3705434" cy="1803600"/>
            <a:chOff x="60051" y="1923574"/>
            <a:chExt cx="3705434" cy="1803600"/>
          </a:xfrm>
        </p:grpSpPr>
        <p:sp>
          <p:nvSpPr>
            <p:cNvPr id="25" name="Google Shape;25;p3"/>
            <p:cNvSpPr/>
            <p:nvPr/>
          </p:nvSpPr>
          <p:spPr>
            <a:xfrm>
              <a:off x="1731441" y="2872798"/>
              <a:ext cx="838800" cy="838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3907632">
              <a:off x="1470017" y="1136782"/>
              <a:ext cx="417969" cy="3377184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7" name="Google Shape;27;p3"/>
            <p:cNvSpPr/>
            <p:nvPr/>
          </p:nvSpPr>
          <p:spPr>
            <a:xfrm rot="-399781">
              <a:off x="2548673" y="2591647"/>
              <a:ext cx="1158324" cy="1062455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904200" y="1827850"/>
            <a:ext cx="47655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Inter SemiBold"/>
              <a:buNone/>
              <a:defRPr sz="6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 idx="2" hasCustomPrompt="1"/>
          </p:nvPr>
        </p:nvSpPr>
        <p:spPr>
          <a:xfrm>
            <a:off x="904200" y="1134775"/>
            <a:ext cx="1246500" cy="63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1"/>
          </p:nvPr>
        </p:nvSpPr>
        <p:spPr>
          <a:xfrm>
            <a:off x="904200" y="2726075"/>
            <a:ext cx="4765500" cy="49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1" name="Google Shape;31;p3"/>
          <p:cNvCxnSpPr/>
          <p:nvPr/>
        </p:nvCxnSpPr>
        <p:spPr>
          <a:xfrm>
            <a:off x="1026325" y="18277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3"/>
          <p:cNvSpPr/>
          <p:nvPr/>
        </p:nvSpPr>
        <p:spPr>
          <a:xfrm rot="1982020">
            <a:off x="7962702" y="4485475"/>
            <a:ext cx="1176596" cy="3667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33" name="Google Shape;33;p3"/>
          <p:cNvSpPr/>
          <p:nvPr/>
        </p:nvSpPr>
        <p:spPr>
          <a:xfrm>
            <a:off x="8083850" y="4747000"/>
            <a:ext cx="396600" cy="396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4" name="Google Shape;34;p3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35;p3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36;p3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Google Shape;37;p3"/>
          <p:cNvSpPr txBox="1">
            <a:spLocks noGrp="1"/>
          </p:cNvSpPr>
          <p:nvPr>
            <p:ph type="subTitle" idx="3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ubTitle" idx="4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39" name="Google Shape;39;p3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40;p3"/>
          <p:cNvSpPr txBox="1">
            <a:spLocks noGrp="1"/>
          </p:cNvSpPr>
          <p:nvPr>
            <p:ph type="subTitle" idx="5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 rot="429" flipH="1">
            <a:off x="5152984" y="366820"/>
            <a:ext cx="4341160" cy="5317482"/>
            <a:chOff x="5686999" y="2151350"/>
            <a:chExt cx="2708992" cy="3317827"/>
          </a:xfrm>
        </p:grpSpPr>
        <p:sp>
          <p:nvSpPr>
            <p:cNvPr id="43" name="Google Shape;43;p4"/>
            <p:cNvSpPr/>
            <p:nvPr/>
          </p:nvSpPr>
          <p:spPr>
            <a:xfrm rot="1607491">
              <a:off x="6195557" y="2300169"/>
              <a:ext cx="916482" cy="1080562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44" name="Google Shape;44;p4"/>
            <p:cNvSpPr/>
            <p:nvPr/>
          </p:nvSpPr>
          <p:spPr>
            <a:xfrm rot="-1044315">
              <a:off x="7554893" y="2655575"/>
              <a:ext cx="480396" cy="2473268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45" name="Google Shape;45;p4"/>
            <p:cNvSpPr/>
            <p:nvPr/>
          </p:nvSpPr>
          <p:spPr>
            <a:xfrm rot="-7558715">
              <a:off x="6010630" y="3514009"/>
              <a:ext cx="1631537" cy="1631537"/>
            </a:xfrm>
            <a:prstGeom prst="ellipse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4"/>
          <p:cNvSpPr txBox="1">
            <a:spLocks noGrp="1"/>
          </p:cNvSpPr>
          <p:nvPr>
            <p:ph type="title"/>
          </p:nvPr>
        </p:nvSpPr>
        <p:spPr>
          <a:xfrm>
            <a:off x="896900" y="2045225"/>
            <a:ext cx="6847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body" idx="1"/>
          </p:nvPr>
        </p:nvSpPr>
        <p:spPr>
          <a:xfrm>
            <a:off x="897000" y="2524075"/>
            <a:ext cx="3675000" cy="7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●"/>
              <a:defRPr sz="1400">
                <a:solidFill>
                  <a:srgbClr val="191919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○"/>
              <a:defRPr>
                <a:solidFill>
                  <a:srgbClr val="191919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■"/>
              <a:defRPr>
                <a:solidFill>
                  <a:srgbClr val="191919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●"/>
              <a:defRPr>
                <a:solidFill>
                  <a:srgbClr val="191919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○"/>
              <a:defRPr>
                <a:solidFill>
                  <a:srgbClr val="191919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191919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●"/>
              <a:defRPr>
                <a:solidFill>
                  <a:srgbClr val="191919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○"/>
              <a:defRPr>
                <a:solidFill>
                  <a:srgbClr val="191919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■"/>
              <a:defRPr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cxnSp>
        <p:nvCxnSpPr>
          <p:cNvPr id="48" name="Google Shape;48;p4"/>
          <p:cNvCxnSpPr/>
          <p:nvPr/>
        </p:nvCxnSpPr>
        <p:spPr>
          <a:xfrm>
            <a:off x="1026325" y="19039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Google Shape;49;p4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Google Shape;50;p4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Google Shape;51;p4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" name="Google Shape;52;p4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54" name="Google Shape;54;p4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4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ubTitle" idx="1"/>
          </p:nvPr>
        </p:nvSpPr>
        <p:spPr>
          <a:xfrm>
            <a:off x="896900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subTitle" idx="2"/>
          </p:nvPr>
        </p:nvSpPr>
        <p:spPr>
          <a:xfrm>
            <a:off x="5234954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subTitle" idx="3"/>
          </p:nvPr>
        </p:nvSpPr>
        <p:spPr>
          <a:xfrm>
            <a:off x="89690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subTitle" idx="4"/>
          </p:nvPr>
        </p:nvSpPr>
        <p:spPr>
          <a:xfrm>
            <a:off x="523495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cxnSp>
        <p:nvCxnSpPr>
          <p:cNvPr id="62" name="Google Shape;62;p5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" name="Google Shape;63;p5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" name="Google Shape;64;p5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5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67" name="Google Shape;67;p5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" name="Google Shape;68;p5"/>
          <p:cNvSpPr txBox="1">
            <a:spLocks noGrp="1"/>
          </p:cNvSpPr>
          <p:nvPr>
            <p:ph type="subTitle" idx="7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6"/>
          <p:cNvSpPr txBox="1">
            <a:spLocks noGrp="1"/>
          </p:cNvSpPr>
          <p:nvPr>
            <p:ph type="title"/>
          </p:nvPr>
        </p:nvSpPr>
        <p:spPr>
          <a:xfrm>
            <a:off x="896900" y="673625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71" name="Google Shape;71;p6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" name="Google Shape;72;p6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" name="Google Shape;73;p6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" name="Google Shape;74;p6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5" name="Google Shape;75;p6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76" name="Google Shape;76;p6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" name="Google Shape;77;p6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/>
          <p:nvPr/>
        </p:nvSpPr>
        <p:spPr>
          <a:xfrm rot="1273303">
            <a:off x="7328492" y="2312762"/>
            <a:ext cx="1607833" cy="1612651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80" name="Google Shape;80;p7"/>
          <p:cNvSpPr/>
          <p:nvPr/>
        </p:nvSpPr>
        <p:spPr>
          <a:xfrm rot="8642233">
            <a:off x="8443540" y="1769660"/>
            <a:ext cx="723871" cy="723871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7"/>
          <p:cNvSpPr/>
          <p:nvPr/>
        </p:nvSpPr>
        <p:spPr>
          <a:xfrm rot="-5904497">
            <a:off x="7504915" y="3346634"/>
            <a:ext cx="707808" cy="2526031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82" name="Google Shape;82;p7"/>
          <p:cNvSpPr txBox="1">
            <a:spLocks noGrp="1"/>
          </p:cNvSpPr>
          <p:nvPr>
            <p:ph type="body" idx="1"/>
          </p:nvPr>
        </p:nvSpPr>
        <p:spPr>
          <a:xfrm>
            <a:off x="900125" y="1533475"/>
            <a:ext cx="3293700" cy="25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ubik Light"/>
              <a:buChar char="●"/>
              <a:defRPr sz="140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○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■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●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○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■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●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○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■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83" name="Google Shape;83;p7"/>
          <p:cNvSpPr txBox="1">
            <a:spLocks noGrp="1"/>
          </p:cNvSpPr>
          <p:nvPr>
            <p:ph type="title"/>
          </p:nvPr>
        </p:nvSpPr>
        <p:spPr>
          <a:xfrm>
            <a:off x="900125" y="978425"/>
            <a:ext cx="66021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84" name="Google Shape;84;p7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7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7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" name="Google Shape;87;p7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8" name="Google Shape;88;p7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89" name="Google Shape;89;p7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0" name="Google Shape;90;p7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8"/>
          <p:cNvSpPr/>
          <p:nvPr/>
        </p:nvSpPr>
        <p:spPr>
          <a:xfrm rot="-385396">
            <a:off x="2942524" y="3111445"/>
            <a:ext cx="5757442" cy="171514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8"/>
          <p:cNvSpPr/>
          <p:nvPr/>
        </p:nvSpPr>
        <p:spPr>
          <a:xfrm rot="819764">
            <a:off x="865280" y="1341764"/>
            <a:ext cx="2053714" cy="36101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8"/>
          <p:cNvSpPr/>
          <p:nvPr/>
        </p:nvSpPr>
        <p:spPr>
          <a:xfrm>
            <a:off x="3316150" y="373199"/>
            <a:ext cx="2847600" cy="2847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8"/>
          <p:cNvSpPr txBox="1">
            <a:spLocks noGrp="1"/>
          </p:cNvSpPr>
          <p:nvPr>
            <p:ph type="title"/>
          </p:nvPr>
        </p:nvSpPr>
        <p:spPr>
          <a:xfrm>
            <a:off x="720000" y="2102575"/>
            <a:ext cx="76992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Font typeface="Inter Medium"/>
              <a:buNone/>
              <a:defRPr sz="6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cxnSp>
        <p:nvCxnSpPr>
          <p:cNvPr id="96" name="Google Shape;96;p8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97;p8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8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" name="Google Shape;99;p8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0" name="Google Shape;100;p8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01" name="Google Shape;101;p8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" name="Google Shape;102;p8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9"/>
          <p:cNvSpPr/>
          <p:nvPr/>
        </p:nvSpPr>
        <p:spPr>
          <a:xfrm>
            <a:off x="7640400" y="2851200"/>
            <a:ext cx="1504800" cy="1504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9"/>
          <p:cNvSpPr txBox="1">
            <a:spLocks noGrp="1"/>
          </p:cNvSpPr>
          <p:nvPr>
            <p:ph type="title"/>
          </p:nvPr>
        </p:nvSpPr>
        <p:spPr>
          <a:xfrm>
            <a:off x="896900" y="1855375"/>
            <a:ext cx="5944800" cy="70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6" name="Google Shape;106;p9"/>
          <p:cNvSpPr txBox="1">
            <a:spLocks noGrp="1"/>
          </p:cNvSpPr>
          <p:nvPr>
            <p:ph type="subTitle" idx="1"/>
          </p:nvPr>
        </p:nvSpPr>
        <p:spPr>
          <a:xfrm>
            <a:off x="896900" y="2589225"/>
            <a:ext cx="5944800" cy="14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cxnSp>
        <p:nvCxnSpPr>
          <p:cNvPr id="107" name="Google Shape;107;p9"/>
          <p:cNvCxnSpPr/>
          <p:nvPr/>
        </p:nvCxnSpPr>
        <p:spPr>
          <a:xfrm>
            <a:off x="1026325" y="1856867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" name="Google Shape;108;p9"/>
          <p:cNvSpPr/>
          <p:nvPr/>
        </p:nvSpPr>
        <p:spPr>
          <a:xfrm rot="-585979">
            <a:off x="6400490" y="4474852"/>
            <a:ext cx="2723571" cy="44255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9"/>
          <p:cNvSpPr/>
          <p:nvPr/>
        </p:nvSpPr>
        <p:spPr>
          <a:xfrm rot="2160948">
            <a:off x="7948136" y="1636891"/>
            <a:ext cx="982129" cy="103713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0" name="Google Shape;110;p9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9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9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3" name="Google Shape;113;p9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4" name="Google Shape;114;p9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15" name="Google Shape;115;p9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6" name="Google Shape;116;p9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1"/>
          <p:cNvSpPr/>
          <p:nvPr/>
        </p:nvSpPr>
        <p:spPr>
          <a:xfrm>
            <a:off x="8636403" y="3883797"/>
            <a:ext cx="507600" cy="1259700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1"/>
          <p:cNvSpPr/>
          <p:nvPr/>
        </p:nvSpPr>
        <p:spPr>
          <a:xfrm rot="-6069619">
            <a:off x="3378870" y="2383782"/>
            <a:ext cx="1509648" cy="1590370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1"/>
          <p:cNvSpPr/>
          <p:nvPr/>
        </p:nvSpPr>
        <p:spPr>
          <a:xfrm rot="2077369">
            <a:off x="4880878" y="3059970"/>
            <a:ext cx="3772101" cy="1095711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1"/>
          <p:cNvSpPr/>
          <p:nvPr/>
        </p:nvSpPr>
        <p:spPr>
          <a:xfrm>
            <a:off x="4773230" y="3601763"/>
            <a:ext cx="1541700" cy="15417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1"/>
          <p:cNvSpPr txBox="1">
            <a:spLocks noGrp="1"/>
          </p:cNvSpPr>
          <p:nvPr>
            <p:ph type="title" hasCustomPrompt="1"/>
          </p:nvPr>
        </p:nvSpPr>
        <p:spPr>
          <a:xfrm>
            <a:off x="896900" y="1558475"/>
            <a:ext cx="65916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1pPr>
            <a:lvl2pPr lvl="1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2pPr>
            <a:lvl3pPr lvl="2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3pPr>
            <a:lvl4pPr lvl="3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4pPr>
            <a:lvl5pPr lvl="4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5pPr>
            <a:lvl6pPr lvl="5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6pPr>
            <a:lvl7pPr lvl="6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7pPr>
            <a:lvl8pPr lvl="7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8pPr>
            <a:lvl9pPr lvl="8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9pPr>
          </a:lstStyle>
          <a:p>
            <a:r>
              <a:t>xx%</a:t>
            </a:r>
          </a:p>
        </p:txBody>
      </p:sp>
      <p:sp>
        <p:nvSpPr>
          <p:cNvPr id="135" name="Google Shape;135;p11"/>
          <p:cNvSpPr txBox="1">
            <a:spLocks noGrp="1"/>
          </p:cNvSpPr>
          <p:nvPr>
            <p:ph type="subTitle" idx="1"/>
          </p:nvPr>
        </p:nvSpPr>
        <p:spPr>
          <a:xfrm>
            <a:off x="896900" y="2977100"/>
            <a:ext cx="6591600" cy="5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cxnSp>
        <p:nvCxnSpPr>
          <p:cNvPr id="136" name="Google Shape;136;p11"/>
          <p:cNvCxnSpPr/>
          <p:nvPr/>
        </p:nvCxnSpPr>
        <p:spPr>
          <a:xfrm>
            <a:off x="1026325" y="29707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1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1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" name="Google Shape;139;p11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0" name="Google Shape;140;p11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41" name="Google Shape;141;p11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42" name="Google Shape;142;p11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3" name="Google Shape;143;p11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EEEEEE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98575" y="445025"/>
            <a:ext cx="7933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 SemiBold"/>
              <a:buNone/>
              <a:defRPr sz="35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98500" y="1152475"/>
            <a:ext cx="7933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4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mailto:js8425@srmist.edu.in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2"/>
          <p:cNvSpPr txBox="1">
            <a:spLocks noGrp="1"/>
          </p:cNvSpPr>
          <p:nvPr>
            <p:ph type="ctrTitle"/>
          </p:nvPr>
        </p:nvSpPr>
        <p:spPr>
          <a:xfrm>
            <a:off x="896900" y="1176050"/>
            <a:ext cx="6992100" cy="25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CogniSieve Core</a:t>
            </a:r>
            <a:endParaRPr dirty="0"/>
          </a:p>
        </p:txBody>
      </p:sp>
      <p:sp>
        <p:nvSpPr>
          <p:cNvPr id="270" name="Google Shape;270;p22"/>
          <p:cNvSpPr txBox="1">
            <a:spLocks noGrp="1"/>
          </p:cNvSpPr>
          <p:nvPr>
            <p:ph type="subTitle" idx="1"/>
          </p:nvPr>
        </p:nvSpPr>
        <p:spPr>
          <a:xfrm>
            <a:off x="896900" y="3655350"/>
            <a:ext cx="5854800" cy="4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Validate Before You Escalate</a:t>
            </a:r>
            <a:endParaRPr dirty="0"/>
          </a:p>
        </p:txBody>
      </p:sp>
      <p:sp>
        <p:nvSpPr>
          <p:cNvPr id="271" name="Google Shape;271;p22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272" name="Google Shape;272;p22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273" name="Google Shape;273;p22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9"/>
          <p:cNvSpPr txBox="1">
            <a:spLocks noGrp="1"/>
          </p:cNvSpPr>
          <p:nvPr>
            <p:ph type="subTitle" idx="9"/>
          </p:nvPr>
        </p:nvSpPr>
        <p:spPr>
          <a:xfrm>
            <a:off x="926475" y="3269600"/>
            <a:ext cx="2463496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Ingestion Layer</a:t>
            </a:r>
            <a:endParaRPr dirty="0"/>
          </a:p>
        </p:txBody>
      </p:sp>
      <p:sp>
        <p:nvSpPr>
          <p:cNvPr id="357" name="Google Shape;357;p29"/>
          <p:cNvSpPr txBox="1">
            <a:spLocks noGrp="1"/>
          </p:cNvSpPr>
          <p:nvPr>
            <p:ph type="subTitle" idx="8"/>
          </p:nvPr>
        </p:nvSpPr>
        <p:spPr>
          <a:xfrm>
            <a:off x="3487357" y="2194409"/>
            <a:ext cx="2645467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Behaviour Layer</a:t>
            </a:r>
            <a:endParaRPr dirty="0"/>
          </a:p>
        </p:txBody>
      </p:sp>
      <p:sp>
        <p:nvSpPr>
          <p:cNvPr id="358" name="Google Shape;358;p29"/>
          <p:cNvSpPr txBox="1">
            <a:spLocks noGrp="1"/>
          </p:cNvSpPr>
          <p:nvPr>
            <p:ph type="subTitle" idx="1"/>
          </p:nvPr>
        </p:nvSpPr>
        <p:spPr>
          <a:xfrm>
            <a:off x="926364" y="3616008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ELK Log source combined with a secure python interface</a:t>
            </a:r>
            <a:endParaRPr dirty="0"/>
          </a:p>
        </p:txBody>
      </p:sp>
      <p:sp>
        <p:nvSpPr>
          <p:cNvPr id="359" name="Google Shape;359;p29"/>
          <p:cNvSpPr txBox="1">
            <a:spLocks noGrp="1"/>
          </p:cNvSpPr>
          <p:nvPr>
            <p:ph type="subTitle" idx="3"/>
          </p:nvPr>
        </p:nvSpPr>
        <p:spPr>
          <a:xfrm>
            <a:off x="3487342" y="2547015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 series feature extraction and behavioural baselining</a:t>
            </a:r>
            <a:endParaRPr dirty="0"/>
          </a:p>
        </p:txBody>
      </p:sp>
      <p:sp>
        <p:nvSpPr>
          <p:cNvPr id="360" name="Google Shape;360;p29"/>
          <p:cNvSpPr txBox="1">
            <a:spLocks noGrp="1"/>
          </p:cNvSpPr>
          <p:nvPr>
            <p:ph type="subTitle" idx="4"/>
          </p:nvPr>
        </p:nvSpPr>
        <p:spPr>
          <a:xfrm>
            <a:off x="6048320" y="3597369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Anomaly Models, Correlation Engines and Fidelity scoring model</a:t>
            </a:r>
            <a:endParaRPr dirty="0"/>
          </a:p>
        </p:txBody>
      </p:sp>
      <p:sp>
        <p:nvSpPr>
          <p:cNvPr id="361" name="Google Shape;361;p29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Design</a:t>
            </a:r>
            <a:endParaRPr dirty="0"/>
          </a:p>
        </p:txBody>
      </p:sp>
      <p:cxnSp>
        <p:nvCxnSpPr>
          <p:cNvPr id="362" name="Google Shape;362;p29"/>
          <p:cNvCxnSpPr/>
          <p:nvPr/>
        </p:nvCxnSpPr>
        <p:spPr>
          <a:xfrm>
            <a:off x="1026325" y="32404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3" name="Google Shape;363;p29"/>
          <p:cNvSpPr/>
          <p:nvPr/>
        </p:nvSpPr>
        <p:spPr>
          <a:xfrm>
            <a:off x="1058240" y="2969462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4" name="Google Shape;364;p29"/>
          <p:cNvCxnSpPr/>
          <p:nvPr/>
        </p:nvCxnSpPr>
        <p:spPr>
          <a:xfrm>
            <a:off x="3606875" y="2068598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5" name="Google Shape;365;p29"/>
          <p:cNvSpPr/>
          <p:nvPr/>
        </p:nvSpPr>
        <p:spPr>
          <a:xfrm>
            <a:off x="3638790" y="1830537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9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67" name="Google Shape;367;p29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68" name="Google Shape;368;p29"/>
          <p:cNvSpPr txBox="1">
            <a:spLocks noGrp="1"/>
          </p:cNvSpPr>
          <p:nvPr>
            <p:ph type="subTitle" idx="7"/>
          </p:nvPr>
        </p:nvSpPr>
        <p:spPr>
          <a:xfrm>
            <a:off x="7311215" y="29695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369" name="Google Shape;369;p29"/>
          <p:cNvCxnSpPr/>
          <p:nvPr/>
        </p:nvCxnSpPr>
        <p:spPr>
          <a:xfrm>
            <a:off x="6132825" y="32404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0" name="Google Shape;370;p29"/>
          <p:cNvSpPr/>
          <p:nvPr/>
        </p:nvSpPr>
        <p:spPr>
          <a:xfrm>
            <a:off x="6164740" y="2969462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29"/>
          <p:cNvSpPr txBox="1">
            <a:spLocks noGrp="1"/>
          </p:cNvSpPr>
          <p:nvPr>
            <p:ph type="subTitle" idx="2"/>
          </p:nvPr>
        </p:nvSpPr>
        <p:spPr>
          <a:xfrm>
            <a:off x="6048324" y="3240425"/>
            <a:ext cx="2805743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Intelligence Layer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8"/>
          <p:cNvSpPr txBox="1">
            <a:spLocks noGrp="1"/>
          </p:cNvSpPr>
          <p:nvPr>
            <p:ph type="subTitle" idx="1"/>
          </p:nvPr>
        </p:nvSpPr>
        <p:spPr>
          <a:xfrm>
            <a:off x="896900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Reasoning Layer</a:t>
            </a:r>
            <a:endParaRPr dirty="0"/>
          </a:p>
        </p:txBody>
      </p:sp>
      <p:sp>
        <p:nvSpPr>
          <p:cNvPr id="341" name="Google Shape;341;p28"/>
          <p:cNvSpPr txBox="1">
            <a:spLocks noGrp="1"/>
          </p:cNvSpPr>
          <p:nvPr>
            <p:ph type="subTitle" idx="3"/>
          </p:nvPr>
        </p:nvSpPr>
        <p:spPr>
          <a:xfrm>
            <a:off x="89690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Local LLM (Ollama) via LangChain or LangGraph</a:t>
            </a:r>
            <a:endParaRPr dirty="0"/>
          </a:p>
        </p:txBody>
      </p:sp>
      <p:sp>
        <p:nvSpPr>
          <p:cNvPr id="342" name="Google Shape;342;p28"/>
          <p:cNvSpPr txBox="1">
            <a:spLocks noGrp="1"/>
          </p:cNvSpPr>
          <p:nvPr>
            <p:ph type="subTitle" idx="2"/>
          </p:nvPr>
        </p:nvSpPr>
        <p:spPr>
          <a:xfrm>
            <a:off x="5234954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Escalation Layer</a:t>
            </a:r>
            <a:endParaRPr dirty="0"/>
          </a:p>
        </p:txBody>
      </p:sp>
      <p:sp>
        <p:nvSpPr>
          <p:cNvPr id="343" name="Google Shape;343;p28"/>
          <p:cNvSpPr txBox="1">
            <a:spLocks noGrp="1"/>
          </p:cNvSpPr>
          <p:nvPr>
            <p:ph type="subTitle" idx="4"/>
          </p:nvPr>
        </p:nvSpPr>
        <p:spPr>
          <a:xfrm>
            <a:off x="523495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Validated alerts resulting in SIEM updates</a:t>
            </a:r>
            <a:endParaRPr dirty="0"/>
          </a:p>
        </p:txBody>
      </p:sp>
      <p:cxnSp>
        <p:nvCxnSpPr>
          <p:cNvPr id="344" name="Google Shape;344;p28"/>
          <p:cNvCxnSpPr/>
          <p:nvPr/>
        </p:nvCxnSpPr>
        <p:spPr>
          <a:xfrm>
            <a:off x="1007686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5" name="Google Shape;345;p28"/>
          <p:cNvCxnSpPr/>
          <p:nvPr/>
        </p:nvCxnSpPr>
        <p:spPr>
          <a:xfrm>
            <a:off x="5319500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6" name="Google Shape;346;p28"/>
          <p:cNvSpPr/>
          <p:nvPr/>
        </p:nvSpPr>
        <p:spPr>
          <a:xfrm>
            <a:off x="1039601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8"/>
          <p:cNvSpPr/>
          <p:nvPr/>
        </p:nvSpPr>
        <p:spPr>
          <a:xfrm>
            <a:off x="5358500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8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Design</a:t>
            </a:r>
            <a:endParaRPr dirty="0"/>
          </a:p>
        </p:txBody>
      </p:sp>
      <p:sp>
        <p:nvSpPr>
          <p:cNvPr id="349" name="Google Shape;349;p28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50" name="Google Shape;350;p28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51" name="Google Shape;351;p28"/>
          <p:cNvSpPr txBox="1">
            <a:spLocks noGrp="1"/>
          </p:cNvSpPr>
          <p:nvPr>
            <p:ph type="subTitle" idx="7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43"/>
          <p:cNvSpPr txBox="1">
            <a:spLocks noGrp="1"/>
          </p:cNvSpPr>
          <p:nvPr>
            <p:ph type="title"/>
          </p:nvPr>
        </p:nvSpPr>
        <p:spPr>
          <a:xfrm>
            <a:off x="900125" y="676656"/>
            <a:ext cx="66021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Principles</a:t>
            </a:r>
            <a:endParaRPr dirty="0"/>
          </a:p>
        </p:txBody>
      </p:sp>
      <p:sp>
        <p:nvSpPr>
          <p:cNvPr id="656" name="Google Shape;656;p43"/>
          <p:cNvSpPr txBox="1">
            <a:spLocks noGrp="1"/>
          </p:cNvSpPr>
          <p:nvPr>
            <p:ph type="body" idx="1"/>
          </p:nvPr>
        </p:nvSpPr>
        <p:spPr>
          <a:xfrm>
            <a:off x="821485" y="1559212"/>
            <a:ext cx="3293700" cy="25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Zero External Network Dependency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solidFill>
                  <a:schemeClr val="dk1"/>
                </a:solidFill>
              </a:rPr>
              <a:t>Modular and reusable components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SIEM</a:t>
            </a:r>
            <a:r>
              <a:rPr lang="en-IN" sz="1600" dirty="0">
                <a:solidFill>
                  <a:schemeClr val="dk1"/>
                </a:solidFill>
              </a:rPr>
              <a:t>-</a:t>
            </a:r>
            <a:r>
              <a:rPr lang="en-IN" sz="1600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agnostic Integration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solidFill>
                  <a:schemeClr val="dk1"/>
                </a:solidFill>
              </a:rPr>
              <a:t>Controlled AI access via APIs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Encoded rulebook grounding</a:t>
            </a:r>
            <a:endParaRPr sz="1600" dirty="0">
              <a:solidFill>
                <a:schemeClr val="dk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657" name="Google Shape;657;p43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658" name="Google Shape;658;p43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659" name="Google Shape;659;p43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9"/>
          <p:cNvSpPr txBox="1">
            <a:spLocks noGrp="1"/>
          </p:cNvSpPr>
          <p:nvPr>
            <p:ph type="title"/>
          </p:nvPr>
        </p:nvSpPr>
        <p:spPr>
          <a:xfrm>
            <a:off x="896900" y="1558475"/>
            <a:ext cx="6782573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It Works</a:t>
            </a:r>
            <a:endParaRPr dirty="0"/>
          </a:p>
        </p:txBody>
      </p:sp>
      <p:sp>
        <p:nvSpPr>
          <p:cNvPr id="601" name="Google Shape;601;p39"/>
          <p:cNvSpPr txBox="1">
            <a:spLocks noGrp="1"/>
          </p:cNvSpPr>
          <p:nvPr>
            <p:ph type="subTitle" idx="1"/>
          </p:nvPr>
        </p:nvSpPr>
        <p:spPr>
          <a:xfrm>
            <a:off x="896900" y="2977099"/>
            <a:ext cx="6591600" cy="6210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From raw logs to validated, high-confidence incidents in three intelligent steps.</a:t>
            </a:r>
            <a:endParaRPr dirty="0"/>
          </a:p>
        </p:txBody>
      </p:sp>
      <p:sp>
        <p:nvSpPr>
          <p:cNvPr id="602" name="Google Shape;602;p39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603" name="Google Shape;603;p39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604" name="Google Shape;604;p39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0"/>
          <p:cNvSpPr txBox="1">
            <a:spLocks noGrp="1"/>
          </p:cNvSpPr>
          <p:nvPr>
            <p:ph type="subTitle" idx="4"/>
          </p:nvPr>
        </p:nvSpPr>
        <p:spPr>
          <a:xfrm>
            <a:off x="855708" y="3851100"/>
            <a:ext cx="255656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Applies UEBA and anomaly models to identify deviations.</a:t>
            </a:r>
            <a:endParaRPr dirty="0"/>
          </a:p>
        </p:txBody>
      </p:sp>
      <p:sp>
        <p:nvSpPr>
          <p:cNvPr id="377" name="Google Shape;377;p30"/>
          <p:cNvSpPr txBox="1">
            <a:spLocks noGrp="1"/>
          </p:cNvSpPr>
          <p:nvPr>
            <p:ph type="subTitle" idx="13"/>
          </p:nvPr>
        </p:nvSpPr>
        <p:spPr>
          <a:xfrm>
            <a:off x="860485" y="3516599"/>
            <a:ext cx="2766215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000" dirty="0"/>
              <a:t>Detect</a:t>
            </a:r>
            <a:endParaRPr sz="2200" dirty="0"/>
          </a:p>
        </p:txBody>
      </p:sp>
      <p:sp>
        <p:nvSpPr>
          <p:cNvPr id="378" name="Google Shape;378;p30"/>
          <p:cNvSpPr txBox="1">
            <a:spLocks noGrp="1"/>
          </p:cNvSpPr>
          <p:nvPr>
            <p:ph type="subTitle" idx="5"/>
          </p:nvPr>
        </p:nvSpPr>
        <p:spPr>
          <a:xfrm>
            <a:off x="3525500" y="3851100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Correlates cross-system events and assigns a fidelity score.</a:t>
            </a:r>
            <a:endParaRPr dirty="0"/>
          </a:p>
        </p:txBody>
      </p:sp>
      <p:sp>
        <p:nvSpPr>
          <p:cNvPr id="379" name="Google Shape;379;p30"/>
          <p:cNvSpPr txBox="1">
            <a:spLocks noGrp="1"/>
          </p:cNvSpPr>
          <p:nvPr>
            <p:ph type="subTitle" idx="6"/>
          </p:nvPr>
        </p:nvSpPr>
        <p:spPr>
          <a:xfrm>
            <a:off x="6144300" y="3851100"/>
            <a:ext cx="2486744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Generates response steps and updates the SIEM with validated alerts.</a:t>
            </a:r>
            <a:endParaRPr dirty="0"/>
          </a:p>
        </p:txBody>
      </p:sp>
      <p:sp>
        <p:nvSpPr>
          <p:cNvPr id="380" name="Google Shape;380;p30"/>
          <p:cNvSpPr txBox="1">
            <a:spLocks noGrp="1"/>
          </p:cNvSpPr>
          <p:nvPr>
            <p:ph type="subTitle" idx="1"/>
          </p:nvPr>
        </p:nvSpPr>
        <p:spPr>
          <a:xfrm>
            <a:off x="906675" y="2196475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Collects logs from ELK and security sources in real time.</a:t>
            </a:r>
            <a:endParaRPr dirty="0"/>
          </a:p>
        </p:txBody>
      </p:sp>
      <p:sp>
        <p:nvSpPr>
          <p:cNvPr id="381" name="Google Shape;381;p30"/>
          <p:cNvSpPr txBox="1">
            <a:spLocks noGrp="1"/>
          </p:cNvSpPr>
          <p:nvPr>
            <p:ph type="subTitle" idx="8"/>
          </p:nvPr>
        </p:nvSpPr>
        <p:spPr>
          <a:xfrm>
            <a:off x="3525488" y="185007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Normalization</a:t>
            </a:r>
            <a:endParaRPr dirty="0"/>
          </a:p>
        </p:txBody>
      </p:sp>
      <p:sp>
        <p:nvSpPr>
          <p:cNvPr id="382" name="Google Shape;382;p30"/>
          <p:cNvSpPr txBox="1">
            <a:spLocks noGrp="1"/>
          </p:cNvSpPr>
          <p:nvPr>
            <p:ph type="title"/>
          </p:nvPr>
        </p:nvSpPr>
        <p:spPr>
          <a:xfrm>
            <a:off x="896900" y="688200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It Works</a:t>
            </a:r>
            <a:endParaRPr dirty="0"/>
          </a:p>
        </p:txBody>
      </p:sp>
      <p:sp>
        <p:nvSpPr>
          <p:cNvPr id="383" name="Google Shape;383;p30"/>
          <p:cNvSpPr txBox="1">
            <a:spLocks noGrp="1"/>
          </p:cNvSpPr>
          <p:nvPr>
            <p:ph type="subTitle" idx="2"/>
          </p:nvPr>
        </p:nvSpPr>
        <p:spPr>
          <a:xfrm>
            <a:off x="3525499" y="2196475"/>
            <a:ext cx="234004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Standardizes structured and unstructured data for analysis.</a:t>
            </a:r>
            <a:endParaRPr dirty="0"/>
          </a:p>
        </p:txBody>
      </p:sp>
      <p:sp>
        <p:nvSpPr>
          <p:cNvPr id="384" name="Google Shape;384;p30"/>
          <p:cNvSpPr txBox="1">
            <a:spLocks noGrp="1"/>
          </p:cNvSpPr>
          <p:nvPr>
            <p:ph type="subTitle" idx="3"/>
          </p:nvPr>
        </p:nvSpPr>
        <p:spPr>
          <a:xfrm>
            <a:off x="6144300" y="2196475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Derives behavioral and statistical indicators from log data.</a:t>
            </a:r>
            <a:endParaRPr dirty="0"/>
          </a:p>
        </p:txBody>
      </p:sp>
      <p:sp>
        <p:nvSpPr>
          <p:cNvPr id="385" name="Google Shape;385;p30"/>
          <p:cNvSpPr txBox="1">
            <a:spLocks noGrp="1"/>
          </p:cNvSpPr>
          <p:nvPr>
            <p:ph type="subTitle" idx="7"/>
          </p:nvPr>
        </p:nvSpPr>
        <p:spPr>
          <a:xfrm>
            <a:off x="902000" y="185007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Log Ingestion</a:t>
            </a:r>
            <a:endParaRPr dirty="0"/>
          </a:p>
        </p:txBody>
      </p:sp>
      <p:sp>
        <p:nvSpPr>
          <p:cNvPr id="386" name="Google Shape;386;p30"/>
          <p:cNvSpPr txBox="1">
            <a:spLocks noGrp="1"/>
          </p:cNvSpPr>
          <p:nvPr>
            <p:ph type="subTitle" idx="9"/>
          </p:nvPr>
        </p:nvSpPr>
        <p:spPr>
          <a:xfrm>
            <a:off x="6149076" y="1850079"/>
            <a:ext cx="2697558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Extract</a:t>
            </a:r>
            <a:endParaRPr dirty="0"/>
          </a:p>
        </p:txBody>
      </p:sp>
      <p:sp>
        <p:nvSpPr>
          <p:cNvPr id="387" name="Google Shape;387;p30"/>
          <p:cNvSpPr txBox="1">
            <a:spLocks noGrp="1"/>
          </p:cNvSpPr>
          <p:nvPr>
            <p:ph type="subTitle" idx="14"/>
          </p:nvPr>
        </p:nvSpPr>
        <p:spPr>
          <a:xfrm>
            <a:off x="3525488" y="351659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400" dirty="0"/>
              <a:t>Correlate</a:t>
            </a:r>
            <a:endParaRPr sz="2400" dirty="0"/>
          </a:p>
        </p:txBody>
      </p:sp>
      <p:sp>
        <p:nvSpPr>
          <p:cNvPr id="388" name="Google Shape;388;p30"/>
          <p:cNvSpPr txBox="1">
            <a:spLocks noGrp="1"/>
          </p:cNvSpPr>
          <p:nvPr>
            <p:ph type="subTitle" idx="15"/>
          </p:nvPr>
        </p:nvSpPr>
        <p:spPr>
          <a:xfrm>
            <a:off x="6149076" y="351659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400" dirty="0"/>
              <a:t>Escalate</a:t>
            </a:r>
            <a:endParaRPr sz="2400" dirty="0"/>
          </a:p>
        </p:txBody>
      </p:sp>
      <p:cxnSp>
        <p:nvCxnSpPr>
          <p:cNvPr id="389" name="Google Shape;389;p30"/>
          <p:cNvCxnSpPr/>
          <p:nvPr/>
        </p:nvCxnSpPr>
        <p:spPr>
          <a:xfrm>
            <a:off x="1026325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0" name="Google Shape;390;p30"/>
          <p:cNvSpPr/>
          <p:nvPr/>
        </p:nvSpPr>
        <p:spPr>
          <a:xfrm>
            <a:off x="1065325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0"/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92" name="Google Shape;392;p30"/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93" name="Google Shape;393;p30"/>
          <p:cNvSpPr txBox="1">
            <a:spLocks noGrp="1"/>
          </p:cNvSpPr>
          <p:nvPr>
            <p:ph type="subTitle" idx="18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394" name="Google Shape;394;p30"/>
          <p:cNvCxnSpPr/>
          <p:nvPr/>
        </p:nvCxnSpPr>
        <p:spPr>
          <a:xfrm>
            <a:off x="3633500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5" name="Google Shape;395;p30"/>
          <p:cNvSpPr/>
          <p:nvPr/>
        </p:nvSpPr>
        <p:spPr>
          <a:xfrm>
            <a:off x="3672500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6" name="Google Shape;396;p30"/>
          <p:cNvCxnSpPr/>
          <p:nvPr/>
        </p:nvCxnSpPr>
        <p:spPr>
          <a:xfrm>
            <a:off x="6240675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7" name="Google Shape;397;p30"/>
          <p:cNvSpPr/>
          <p:nvPr/>
        </p:nvSpPr>
        <p:spPr>
          <a:xfrm>
            <a:off x="6279675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8" name="Google Shape;398;p30"/>
          <p:cNvCxnSpPr/>
          <p:nvPr/>
        </p:nvCxnSpPr>
        <p:spPr>
          <a:xfrm>
            <a:off x="1026325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9" name="Google Shape;399;p30"/>
          <p:cNvSpPr/>
          <p:nvPr/>
        </p:nvSpPr>
        <p:spPr>
          <a:xfrm>
            <a:off x="1065325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0"/>
          <p:cNvSpPr/>
          <p:nvPr/>
        </p:nvSpPr>
        <p:spPr>
          <a:xfrm>
            <a:off x="3626700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0"/>
          <p:cNvSpPr/>
          <p:nvPr/>
        </p:nvSpPr>
        <p:spPr>
          <a:xfrm>
            <a:off x="6279675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2" name="Google Shape;402;p30"/>
          <p:cNvCxnSpPr/>
          <p:nvPr/>
        </p:nvCxnSpPr>
        <p:spPr>
          <a:xfrm>
            <a:off x="3587700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3" name="Google Shape;403;p30"/>
          <p:cNvCxnSpPr/>
          <p:nvPr/>
        </p:nvCxnSpPr>
        <p:spPr>
          <a:xfrm>
            <a:off x="6240675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8"/>
          <p:cNvSpPr txBox="1">
            <a:spLocks noGrp="1"/>
          </p:cNvSpPr>
          <p:nvPr>
            <p:ph type="subTitle" idx="1"/>
          </p:nvPr>
        </p:nvSpPr>
        <p:spPr>
          <a:xfrm>
            <a:off x="896899" y="2742100"/>
            <a:ext cx="3526417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Practical &amp; Deployable</a:t>
            </a:r>
            <a:endParaRPr dirty="0"/>
          </a:p>
        </p:txBody>
      </p:sp>
      <p:sp>
        <p:nvSpPr>
          <p:cNvPr id="341" name="Google Shape;341;p28"/>
          <p:cNvSpPr txBox="1">
            <a:spLocks noGrp="1"/>
          </p:cNvSpPr>
          <p:nvPr>
            <p:ph type="subTitle" idx="3"/>
          </p:nvPr>
        </p:nvSpPr>
        <p:spPr>
          <a:xfrm>
            <a:off x="89690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Built entirely in Python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Uses production-ready open-source tools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No proprietary dependencies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Runs within on-prem or air-gapped environments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Integrates with existing SIEM infrastructure</a:t>
            </a:r>
          </a:p>
        </p:txBody>
      </p:sp>
      <p:sp>
        <p:nvSpPr>
          <p:cNvPr id="342" name="Google Shape;342;p28"/>
          <p:cNvSpPr txBox="1">
            <a:spLocks noGrp="1"/>
          </p:cNvSpPr>
          <p:nvPr>
            <p:ph type="subTitle" idx="2"/>
          </p:nvPr>
        </p:nvSpPr>
        <p:spPr>
          <a:xfrm>
            <a:off x="5234954" y="2742100"/>
            <a:ext cx="321767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Operational Viability</a:t>
            </a:r>
            <a:endParaRPr dirty="0"/>
          </a:p>
        </p:txBody>
      </p:sp>
      <p:sp>
        <p:nvSpPr>
          <p:cNvPr id="343" name="Google Shape;343;p28"/>
          <p:cNvSpPr txBox="1">
            <a:spLocks noGrp="1"/>
          </p:cNvSpPr>
          <p:nvPr>
            <p:ph type="subTitle" idx="4"/>
          </p:nvPr>
        </p:nvSpPr>
        <p:spPr>
          <a:xfrm>
            <a:off x="5234949" y="3137046"/>
            <a:ext cx="3396095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Modular Components allow phased deployment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Works alongside existing rule-engines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Can mature into automated containment workflows.</a:t>
            </a:r>
            <a:endParaRPr dirty="0"/>
          </a:p>
        </p:txBody>
      </p:sp>
      <p:cxnSp>
        <p:nvCxnSpPr>
          <p:cNvPr id="344" name="Google Shape;344;p28"/>
          <p:cNvCxnSpPr/>
          <p:nvPr/>
        </p:nvCxnSpPr>
        <p:spPr>
          <a:xfrm>
            <a:off x="1007686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5" name="Google Shape;345;p28"/>
          <p:cNvCxnSpPr/>
          <p:nvPr/>
        </p:nvCxnSpPr>
        <p:spPr>
          <a:xfrm>
            <a:off x="5319500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6" name="Google Shape;346;p28"/>
          <p:cNvSpPr/>
          <p:nvPr/>
        </p:nvSpPr>
        <p:spPr>
          <a:xfrm>
            <a:off x="1039601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8"/>
          <p:cNvSpPr/>
          <p:nvPr/>
        </p:nvSpPr>
        <p:spPr>
          <a:xfrm>
            <a:off x="5358500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8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Feasibility of Solution</a:t>
            </a:r>
            <a:endParaRPr dirty="0"/>
          </a:p>
        </p:txBody>
      </p:sp>
      <p:sp>
        <p:nvSpPr>
          <p:cNvPr id="349" name="Google Shape;349;p28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50" name="Google Shape;350;p28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51" name="Google Shape;351;p28"/>
          <p:cNvSpPr txBox="1">
            <a:spLocks noGrp="1"/>
          </p:cNvSpPr>
          <p:nvPr>
            <p:ph type="subTitle" idx="7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>
          <a:extLst>
            <a:ext uri="{FF2B5EF4-FFF2-40B4-BE49-F238E27FC236}">
              <a16:creationId xmlns:a16="http://schemas.microsoft.com/office/drawing/2014/main" id="{7F42E3C9-71E3-0358-60F3-05DA9EE775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8">
            <a:extLst>
              <a:ext uri="{FF2B5EF4-FFF2-40B4-BE49-F238E27FC236}">
                <a16:creationId xmlns:a16="http://schemas.microsoft.com/office/drawing/2014/main" id="{A8B4A3D9-BE55-CA42-5C75-06E6D24B4A6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96900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Them</a:t>
            </a:r>
            <a:endParaRPr/>
          </a:p>
        </p:txBody>
      </p:sp>
      <p:sp>
        <p:nvSpPr>
          <p:cNvPr id="341" name="Google Shape;341;p28">
            <a:extLst>
              <a:ext uri="{FF2B5EF4-FFF2-40B4-BE49-F238E27FC236}">
                <a16:creationId xmlns:a16="http://schemas.microsoft.com/office/drawing/2014/main" id="{C65A54FD-E1AE-DCB1-614D-56F4D6749C7F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89690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Purely Rule-based alerts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High false positive rates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Manual Cross system correlation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Reactive investigation workflows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Cloud-dependent AI solutions</a:t>
            </a:r>
          </a:p>
        </p:txBody>
      </p:sp>
      <p:sp>
        <p:nvSpPr>
          <p:cNvPr id="342" name="Google Shape;342;p28">
            <a:extLst>
              <a:ext uri="{FF2B5EF4-FFF2-40B4-BE49-F238E27FC236}">
                <a16:creationId xmlns:a16="http://schemas.microsoft.com/office/drawing/2014/main" id="{B91E34B9-1E04-629C-6703-32D9191E6D2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234954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</a:t>
            </a:r>
            <a:endParaRPr/>
          </a:p>
        </p:txBody>
      </p:sp>
      <p:sp>
        <p:nvSpPr>
          <p:cNvPr id="343" name="Google Shape;343;p28">
            <a:extLst>
              <a:ext uri="{FF2B5EF4-FFF2-40B4-BE49-F238E27FC236}">
                <a16:creationId xmlns:a16="http://schemas.microsoft.com/office/drawing/2014/main" id="{0AAF9252-17E3-E52B-D99A-F38AFC2C30CA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5234949" y="3137046"/>
            <a:ext cx="3396095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AI fidelity ranking before escalation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Behavioral correlation across systems (UEBA)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Automated playbook generation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Fully offline, zero data exposure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SIEM-agnostic validation layer</a:t>
            </a:r>
            <a:endParaRPr dirty="0"/>
          </a:p>
        </p:txBody>
      </p:sp>
      <p:cxnSp>
        <p:nvCxnSpPr>
          <p:cNvPr id="344" name="Google Shape;344;p28">
            <a:extLst>
              <a:ext uri="{FF2B5EF4-FFF2-40B4-BE49-F238E27FC236}">
                <a16:creationId xmlns:a16="http://schemas.microsoft.com/office/drawing/2014/main" id="{322E17EE-FF77-EAFC-3EAF-BD6ADFE34DFE}"/>
              </a:ext>
            </a:extLst>
          </p:cNvPr>
          <p:cNvCxnSpPr/>
          <p:nvPr/>
        </p:nvCxnSpPr>
        <p:spPr>
          <a:xfrm>
            <a:off x="1007686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5" name="Google Shape;345;p28">
            <a:extLst>
              <a:ext uri="{FF2B5EF4-FFF2-40B4-BE49-F238E27FC236}">
                <a16:creationId xmlns:a16="http://schemas.microsoft.com/office/drawing/2014/main" id="{37F66C34-A3B9-F92D-113A-64731E0B2C5E}"/>
              </a:ext>
            </a:extLst>
          </p:cNvPr>
          <p:cNvCxnSpPr/>
          <p:nvPr/>
        </p:nvCxnSpPr>
        <p:spPr>
          <a:xfrm>
            <a:off x="5319500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6" name="Google Shape;346;p28">
            <a:extLst>
              <a:ext uri="{FF2B5EF4-FFF2-40B4-BE49-F238E27FC236}">
                <a16:creationId xmlns:a16="http://schemas.microsoft.com/office/drawing/2014/main" id="{C4B39D3D-EA96-23D3-F483-25F6B7E8815F}"/>
              </a:ext>
            </a:extLst>
          </p:cNvPr>
          <p:cNvSpPr/>
          <p:nvPr/>
        </p:nvSpPr>
        <p:spPr>
          <a:xfrm>
            <a:off x="1039601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8">
            <a:extLst>
              <a:ext uri="{FF2B5EF4-FFF2-40B4-BE49-F238E27FC236}">
                <a16:creationId xmlns:a16="http://schemas.microsoft.com/office/drawing/2014/main" id="{3B4F3ABB-AA3F-10A1-E00B-836943BEA721}"/>
              </a:ext>
            </a:extLst>
          </p:cNvPr>
          <p:cNvSpPr/>
          <p:nvPr/>
        </p:nvSpPr>
        <p:spPr>
          <a:xfrm>
            <a:off x="5358500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8">
            <a:extLst>
              <a:ext uri="{FF2B5EF4-FFF2-40B4-BE49-F238E27FC236}">
                <a16:creationId xmlns:a16="http://schemas.microsoft.com/office/drawing/2014/main" id="{0CC0792C-46F9-E94B-F9AC-49B3F1619D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makes us different?</a:t>
            </a:r>
            <a:endParaRPr/>
          </a:p>
        </p:txBody>
      </p:sp>
      <p:sp>
        <p:nvSpPr>
          <p:cNvPr id="349" name="Google Shape;349;p28">
            <a:extLst>
              <a:ext uri="{FF2B5EF4-FFF2-40B4-BE49-F238E27FC236}">
                <a16:creationId xmlns:a16="http://schemas.microsoft.com/office/drawing/2014/main" id="{66F79D8E-C862-6FA5-D6E2-0AA467659A58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50" name="Google Shape;350;p28">
            <a:extLst>
              <a:ext uri="{FF2B5EF4-FFF2-40B4-BE49-F238E27FC236}">
                <a16:creationId xmlns:a16="http://schemas.microsoft.com/office/drawing/2014/main" id="{893EB9B5-E314-514F-4576-3DA20231CB7F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51" name="Google Shape;351;p28">
            <a:extLst>
              <a:ext uri="{FF2B5EF4-FFF2-40B4-BE49-F238E27FC236}">
                <a16:creationId xmlns:a16="http://schemas.microsoft.com/office/drawing/2014/main" id="{8E0CD1F6-D5FA-FE8E-C343-73A0F76FFEA7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30982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>
            <a:spLocks noGrp="1"/>
          </p:cNvSpPr>
          <p:nvPr>
            <p:ph type="title"/>
          </p:nvPr>
        </p:nvSpPr>
        <p:spPr>
          <a:xfrm>
            <a:off x="900124" y="978425"/>
            <a:ext cx="6727309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 Stack and Infrastructure</a:t>
            </a:r>
            <a:endParaRPr dirty="0"/>
          </a:p>
        </p:txBody>
      </p:sp>
      <p:sp>
        <p:nvSpPr>
          <p:cNvPr id="331" name="Google Shape;331;p27"/>
          <p:cNvSpPr txBox="1">
            <a:spLocks noGrp="1"/>
          </p:cNvSpPr>
          <p:nvPr>
            <p:ph type="body" idx="1"/>
          </p:nvPr>
        </p:nvSpPr>
        <p:spPr>
          <a:xfrm>
            <a:off x="900125" y="1533475"/>
            <a:ext cx="3293700" cy="25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400" lvl="0" indent="0" algn="l" rtl="0">
              <a:spcBef>
                <a:spcPts val="1600"/>
              </a:spcBef>
              <a:spcAft>
                <a:spcPts val="0"/>
              </a:spcAft>
              <a:buSzPts val="1400"/>
              <a:buNone/>
            </a:pPr>
            <a:r>
              <a:rPr lang="en" sz="1600" dirty="0">
                <a:solidFill>
                  <a:schemeClr val="dk1"/>
                </a:solidFill>
              </a:rPr>
              <a:t>Core Stack:</a:t>
            </a:r>
            <a:endParaRPr lang="en" dirty="0">
              <a:solidFill>
                <a:schemeClr val="dk1"/>
              </a:solidFill>
            </a:endParaRPr>
          </a:p>
          <a:p>
            <a:pPr marL="241300" lvl="0" indent="-2159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IN" dirty="0">
                <a:solidFill>
                  <a:schemeClr val="dk1"/>
                </a:solidFill>
              </a:rPr>
              <a:t>ELK (log foundation)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Python (control layer)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PyOD</a:t>
            </a:r>
            <a:r>
              <a:rPr lang="en-US" dirty="0">
                <a:solidFill>
                  <a:schemeClr val="dk1"/>
                </a:solidFill>
              </a:rPr>
              <a:t> (anomaly detection)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Tsfresh</a:t>
            </a:r>
            <a:r>
              <a:rPr lang="en-US" dirty="0">
                <a:solidFill>
                  <a:schemeClr val="dk1"/>
                </a:solidFill>
              </a:rPr>
              <a:t> (time-series features)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LangChain</a:t>
            </a:r>
            <a:r>
              <a:rPr lang="en-US" dirty="0">
                <a:solidFill>
                  <a:schemeClr val="dk1"/>
                </a:solidFill>
              </a:rPr>
              <a:t> (reasoning orchestration)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Ollama (offline LLM hosting)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FastAPI</a:t>
            </a:r>
            <a:r>
              <a:rPr lang="en-US" dirty="0">
                <a:solidFill>
                  <a:schemeClr val="dk1"/>
                </a:solidFill>
              </a:rPr>
              <a:t> (secure interface layer)</a:t>
            </a:r>
          </a:p>
        </p:txBody>
      </p:sp>
      <p:pic>
        <p:nvPicPr>
          <p:cNvPr id="332" name="Google Shape;332;p27"/>
          <p:cNvPicPr preferRelativeResize="0"/>
          <p:nvPr/>
        </p:nvPicPr>
        <p:blipFill rotWithShape="1">
          <a:blip r:embed="rId3">
            <a:alphaModFix/>
          </a:blip>
          <a:srcRect l="7871" t="19601" r="45608" b="15727"/>
          <a:stretch/>
        </p:blipFill>
        <p:spPr>
          <a:xfrm rot="-905254">
            <a:off x="4526213" y="2300500"/>
            <a:ext cx="2487704" cy="2304996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7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34" name="Google Shape;334;p27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35" name="Google Shape;335;p27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>
          <a:extLst>
            <a:ext uri="{FF2B5EF4-FFF2-40B4-BE49-F238E27FC236}">
              <a16:creationId xmlns:a16="http://schemas.microsoft.com/office/drawing/2014/main" id="{E88E665E-9FE7-2E6C-2B50-EFBC037064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>
            <a:extLst>
              <a:ext uri="{FF2B5EF4-FFF2-40B4-BE49-F238E27FC236}">
                <a16:creationId xmlns:a16="http://schemas.microsoft.com/office/drawing/2014/main" id="{135090FF-8D71-60E5-9969-5D2FCD72E5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00124" y="978425"/>
            <a:ext cx="6727309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 Stack and Infrastructure</a:t>
            </a:r>
            <a:endParaRPr dirty="0"/>
          </a:p>
        </p:txBody>
      </p:sp>
      <p:sp>
        <p:nvSpPr>
          <p:cNvPr id="331" name="Google Shape;331;p27">
            <a:extLst>
              <a:ext uri="{FF2B5EF4-FFF2-40B4-BE49-F238E27FC236}">
                <a16:creationId xmlns:a16="http://schemas.microsoft.com/office/drawing/2014/main" id="{7C8DECD4-83E2-A03B-B1E3-4320DA25A5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00125" y="1533475"/>
            <a:ext cx="3293700" cy="25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400" lvl="0" indent="0" algn="l" rtl="0">
              <a:spcBef>
                <a:spcPts val="1600"/>
              </a:spcBef>
              <a:spcAft>
                <a:spcPts val="0"/>
              </a:spcAft>
              <a:buSzPts val="1400"/>
              <a:buNone/>
            </a:pPr>
            <a:r>
              <a:rPr lang="en" sz="1600" dirty="0">
                <a:solidFill>
                  <a:schemeClr val="dk1"/>
                </a:solidFill>
              </a:rPr>
              <a:t>Security Controls:</a:t>
            </a:r>
            <a:endParaRPr lang="en" dirty="0">
              <a:solidFill>
                <a:schemeClr val="dk1"/>
              </a:solidFill>
            </a:endParaRPr>
          </a:p>
          <a:p>
            <a:pPr marL="241300" lvl="0" indent="-2159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IN" dirty="0">
                <a:solidFill>
                  <a:schemeClr val="dk1"/>
                </a:solidFill>
              </a:rPr>
              <a:t>No external API calls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No cloud LLM storage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No outbound data transmission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Controlled system interaction through API boundary</a:t>
            </a:r>
          </a:p>
        </p:txBody>
      </p:sp>
      <p:pic>
        <p:nvPicPr>
          <p:cNvPr id="332" name="Google Shape;332;p27">
            <a:extLst>
              <a:ext uri="{FF2B5EF4-FFF2-40B4-BE49-F238E27FC236}">
                <a16:creationId xmlns:a16="http://schemas.microsoft.com/office/drawing/2014/main" id="{607A94A5-26B7-A082-9391-F4E54103C5E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7871" t="19601" r="45608" b="15727"/>
          <a:stretch/>
        </p:blipFill>
        <p:spPr>
          <a:xfrm rot="-905254">
            <a:off x="4526213" y="2300500"/>
            <a:ext cx="2487704" cy="2304996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7">
            <a:extLst>
              <a:ext uri="{FF2B5EF4-FFF2-40B4-BE49-F238E27FC236}">
                <a16:creationId xmlns:a16="http://schemas.microsoft.com/office/drawing/2014/main" id="{CDB7C81C-EA1A-C937-F7FF-F339F90168B8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34" name="Google Shape;334;p27">
            <a:extLst>
              <a:ext uri="{FF2B5EF4-FFF2-40B4-BE49-F238E27FC236}">
                <a16:creationId xmlns:a16="http://schemas.microsoft.com/office/drawing/2014/main" id="{DAAA273D-CFA6-3E11-EDA8-F6BD6E63FA30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35" name="Google Shape;335;p27">
            <a:extLst>
              <a:ext uri="{FF2B5EF4-FFF2-40B4-BE49-F238E27FC236}">
                <a16:creationId xmlns:a16="http://schemas.microsoft.com/office/drawing/2014/main" id="{D2EFE5E9-863C-10B8-55D5-9DC44E4EE79F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88446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>
          <a:extLst>
            <a:ext uri="{FF2B5EF4-FFF2-40B4-BE49-F238E27FC236}">
              <a16:creationId xmlns:a16="http://schemas.microsoft.com/office/drawing/2014/main" id="{6F72273D-A828-C992-01C1-A930F50896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6">
            <a:extLst>
              <a:ext uri="{FF2B5EF4-FFF2-40B4-BE49-F238E27FC236}">
                <a16:creationId xmlns:a16="http://schemas.microsoft.com/office/drawing/2014/main" id="{C975A5AE-3BA1-36F5-E638-F890DD3FC1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04199" y="1827850"/>
            <a:ext cx="6366595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Impact</a:t>
            </a:r>
            <a:endParaRPr dirty="0"/>
          </a:p>
        </p:txBody>
      </p:sp>
      <p:sp>
        <p:nvSpPr>
          <p:cNvPr id="321" name="Google Shape;321;p26">
            <a:extLst>
              <a:ext uri="{FF2B5EF4-FFF2-40B4-BE49-F238E27FC236}">
                <a16:creationId xmlns:a16="http://schemas.microsoft.com/office/drawing/2014/main" id="{4C76149B-7A7B-FF6C-DD03-9D204D1AD1D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04200" y="1134775"/>
            <a:ext cx="1246500" cy="63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22" name="Google Shape;322;p26">
            <a:extLst>
              <a:ext uri="{FF2B5EF4-FFF2-40B4-BE49-F238E27FC236}">
                <a16:creationId xmlns:a16="http://schemas.microsoft.com/office/drawing/2014/main" id="{C45D0540-116D-7764-6CD5-65DDA374D4A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04199" y="2726075"/>
            <a:ext cx="7667372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Reducing alert fatigue while accelerating detection and response.</a:t>
            </a:r>
            <a:endParaRPr dirty="0"/>
          </a:p>
        </p:txBody>
      </p:sp>
      <p:sp>
        <p:nvSpPr>
          <p:cNvPr id="323" name="Google Shape;323;p26">
            <a:extLst>
              <a:ext uri="{FF2B5EF4-FFF2-40B4-BE49-F238E27FC236}">
                <a16:creationId xmlns:a16="http://schemas.microsoft.com/office/drawing/2014/main" id="{CE553831-A0DD-6228-AE0D-CE987B07372E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24" name="Google Shape;324;p26">
            <a:extLst>
              <a:ext uri="{FF2B5EF4-FFF2-40B4-BE49-F238E27FC236}">
                <a16:creationId xmlns:a16="http://schemas.microsoft.com/office/drawing/2014/main" id="{72910C30-EF8B-FE89-3B70-720445700FCD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25" name="Google Shape;325;p26">
            <a:extLst>
              <a:ext uri="{FF2B5EF4-FFF2-40B4-BE49-F238E27FC236}">
                <a16:creationId xmlns:a16="http://schemas.microsoft.com/office/drawing/2014/main" id="{14C2CEC4-E567-21E1-D913-4FE93B72EC22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417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4"/>
          <p:cNvSpPr txBox="1">
            <a:spLocks noGrp="1"/>
          </p:cNvSpPr>
          <p:nvPr>
            <p:ph type="title" idx="8"/>
          </p:nvPr>
        </p:nvSpPr>
        <p:spPr>
          <a:xfrm>
            <a:off x="904200" y="2881031"/>
            <a:ext cx="1260000" cy="5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91" name="Google Shape;291;p24"/>
          <p:cNvSpPr txBox="1">
            <a:spLocks noGrp="1"/>
          </p:cNvSpPr>
          <p:nvPr>
            <p:ph type="subTitle" idx="9"/>
          </p:nvPr>
        </p:nvSpPr>
        <p:spPr>
          <a:xfrm>
            <a:off x="909274" y="3816909"/>
            <a:ext cx="3278699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ts val="1100"/>
            </a:pPr>
            <a:r>
              <a:rPr lang="en-US" dirty="0"/>
              <a:t>Anomaly detection, correlation, scoring, and automated playbooks.</a:t>
            </a:r>
            <a:endParaRPr dirty="0"/>
          </a:p>
        </p:txBody>
      </p:sp>
      <p:sp>
        <p:nvSpPr>
          <p:cNvPr id="292" name="Google Shape;292;p24"/>
          <p:cNvSpPr txBox="1">
            <a:spLocks noGrp="1"/>
          </p:cNvSpPr>
          <p:nvPr>
            <p:ph type="title" idx="5"/>
          </p:nvPr>
        </p:nvSpPr>
        <p:spPr>
          <a:xfrm>
            <a:off x="909275" y="706075"/>
            <a:ext cx="66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293" name="Google Shape;293;p24"/>
          <p:cNvSpPr txBox="1">
            <a:spLocks noGrp="1"/>
          </p:cNvSpPr>
          <p:nvPr>
            <p:ph type="subTitle" idx="7"/>
          </p:nvPr>
        </p:nvSpPr>
        <p:spPr>
          <a:xfrm>
            <a:off x="904200" y="3477525"/>
            <a:ext cx="33183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It Works</a:t>
            </a:r>
            <a:endParaRPr dirty="0"/>
          </a:p>
        </p:txBody>
      </p:sp>
      <p:sp>
        <p:nvSpPr>
          <p:cNvPr id="294" name="Google Shape;294;p24"/>
          <p:cNvSpPr txBox="1">
            <a:spLocks noGrp="1"/>
          </p:cNvSpPr>
          <p:nvPr>
            <p:ph type="subTitle" idx="13"/>
          </p:nvPr>
        </p:nvSpPr>
        <p:spPr>
          <a:xfrm>
            <a:off x="5140775" y="3477525"/>
            <a:ext cx="3278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Impact</a:t>
            </a:r>
            <a:endParaRPr dirty="0"/>
          </a:p>
        </p:txBody>
      </p:sp>
      <p:sp>
        <p:nvSpPr>
          <p:cNvPr id="295" name="Google Shape;295;p24"/>
          <p:cNvSpPr txBox="1">
            <a:spLocks noGrp="1"/>
          </p:cNvSpPr>
          <p:nvPr>
            <p:ph type="title" idx="14"/>
          </p:nvPr>
        </p:nvSpPr>
        <p:spPr>
          <a:xfrm>
            <a:off x="5140775" y="2881031"/>
            <a:ext cx="1260000" cy="5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96" name="Google Shape;296;p24"/>
          <p:cNvSpPr txBox="1">
            <a:spLocks noGrp="1"/>
          </p:cNvSpPr>
          <p:nvPr>
            <p:ph type="subTitle" idx="15"/>
          </p:nvPr>
        </p:nvSpPr>
        <p:spPr>
          <a:xfrm>
            <a:off x="5145849" y="3816909"/>
            <a:ext cx="2637701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Higher fidelity alerts. Faster response. Reduced noise.</a:t>
            </a:r>
            <a:endParaRPr dirty="0"/>
          </a:p>
        </p:txBody>
      </p:sp>
      <p:sp>
        <p:nvSpPr>
          <p:cNvPr id="297" name="Google Shape;297;p24"/>
          <p:cNvSpPr txBox="1">
            <a:spLocks noGrp="1"/>
          </p:cNvSpPr>
          <p:nvPr>
            <p:ph type="subTitle" idx="6"/>
          </p:nvPr>
        </p:nvSpPr>
        <p:spPr>
          <a:xfrm>
            <a:off x="904200" y="1984825"/>
            <a:ext cx="3764444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Challenge</a:t>
            </a:r>
            <a:endParaRPr dirty="0"/>
          </a:p>
        </p:txBody>
      </p:sp>
      <p:sp>
        <p:nvSpPr>
          <p:cNvPr id="298" name="Google Shape;298;p24"/>
          <p:cNvSpPr txBox="1">
            <a:spLocks noGrp="1"/>
          </p:cNvSpPr>
          <p:nvPr>
            <p:ph type="subTitle" idx="1"/>
          </p:nvPr>
        </p:nvSpPr>
        <p:spPr>
          <a:xfrm>
            <a:off x="5140775" y="1984825"/>
            <a:ext cx="3278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Proposed Solution</a:t>
            </a:r>
            <a:endParaRPr dirty="0"/>
          </a:p>
        </p:txBody>
      </p:sp>
      <p:sp>
        <p:nvSpPr>
          <p:cNvPr id="299" name="Google Shape;299;p24"/>
          <p:cNvSpPr txBox="1">
            <a:spLocks noGrp="1"/>
          </p:cNvSpPr>
          <p:nvPr>
            <p:ph type="title" idx="3"/>
          </p:nvPr>
        </p:nvSpPr>
        <p:spPr>
          <a:xfrm>
            <a:off x="904200" y="1365056"/>
            <a:ext cx="12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00" name="Google Shape;300;p24"/>
          <p:cNvSpPr txBox="1">
            <a:spLocks noGrp="1"/>
          </p:cNvSpPr>
          <p:nvPr>
            <p:ph type="subTitle" idx="4"/>
          </p:nvPr>
        </p:nvSpPr>
        <p:spPr>
          <a:xfrm>
            <a:off x="909274" y="2318057"/>
            <a:ext cx="3216677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Alert fatigue, fragmented visibility and rule based limitations</a:t>
            </a:r>
            <a:endParaRPr dirty="0"/>
          </a:p>
        </p:txBody>
      </p:sp>
      <p:sp>
        <p:nvSpPr>
          <p:cNvPr id="301" name="Google Shape;301;p24"/>
          <p:cNvSpPr txBox="1">
            <a:spLocks noGrp="1"/>
          </p:cNvSpPr>
          <p:nvPr>
            <p:ph type="title"/>
          </p:nvPr>
        </p:nvSpPr>
        <p:spPr>
          <a:xfrm>
            <a:off x="5140775" y="1365056"/>
            <a:ext cx="12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02" name="Google Shape;302;p24"/>
          <p:cNvSpPr txBox="1">
            <a:spLocks noGrp="1"/>
          </p:cNvSpPr>
          <p:nvPr>
            <p:ph type="subTitle" idx="2"/>
          </p:nvPr>
        </p:nvSpPr>
        <p:spPr>
          <a:xfrm>
            <a:off x="5145850" y="2318057"/>
            <a:ext cx="3088876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An AI validation layer enhancing SIEM with behavioral intelligence.</a:t>
            </a:r>
            <a:endParaRPr dirty="0"/>
          </a:p>
        </p:txBody>
      </p:sp>
      <p:sp>
        <p:nvSpPr>
          <p:cNvPr id="303" name="Google Shape;303;p24"/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04" name="Google Shape;304;p24"/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05" name="Google Shape;305;p24"/>
          <p:cNvSpPr txBox="1">
            <a:spLocks noGrp="1"/>
          </p:cNvSpPr>
          <p:nvPr>
            <p:ph type="subTitle" idx="18"/>
          </p:nvPr>
        </p:nvSpPr>
        <p:spPr>
          <a:xfrm>
            <a:off x="7240859" y="74300"/>
            <a:ext cx="1879356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>
          <a:extLst>
            <a:ext uri="{FF2B5EF4-FFF2-40B4-BE49-F238E27FC236}">
              <a16:creationId xmlns:a16="http://schemas.microsoft.com/office/drawing/2014/main" id="{EFF78DEF-0F65-AF41-71D2-A79305244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38">
            <a:extLst>
              <a:ext uri="{FF2B5EF4-FFF2-40B4-BE49-F238E27FC236}">
                <a16:creationId xmlns:a16="http://schemas.microsoft.com/office/drawing/2014/main" id="{CF106842-EF39-A583-C832-1E12A61C8B6F}"/>
              </a:ext>
            </a:extLst>
          </p:cNvPr>
          <p:cNvSpPr txBox="1"/>
          <p:nvPr/>
        </p:nvSpPr>
        <p:spPr>
          <a:xfrm>
            <a:off x="3368700" y="2795376"/>
            <a:ext cx="20667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19191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GRC Teams</a:t>
            </a:r>
            <a:endParaRPr sz="2400" dirty="0">
              <a:solidFill>
                <a:srgbClr val="19191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79" name="Google Shape;579;p38">
            <a:extLst>
              <a:ext uri="{FF2B5EF4-FFF2-40B4-BE49-F238E27FC236}">
                <a16:creationId xmlns:a16="http://schemas.microsoft.com/office/drawing/2014/main" id="{C2AC0D89-32BA-916D-7E34-79F3A4225A64}"/>
              </a:ext>
            </a:extLst>
          </p:cNvPr>
          <p:cNvSpPr txBox="1"/>
          <p:nvPr/>
        </p:nvSpPr>
        <p:spPr>
          <a:xfrm>
            <a:off x="3368700" y="3060701"/>
            <a:ext cx="2066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Rubik Light"/>
                <a:ea typeface="Rubik Light"/>
                <a:cs typeface="Rubik Light"/>
                <a:sym typeface="Rubik Light"/>
              </a:rPr>
              <a:t>Governance, risk and compliance oversight</a:t>
            </a:r>
            <a:endParaRPr dirty="0">
              <a:solidFill>
                <a:srgbClr val="191919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80" name="Google Shape;580;p38">
            <a:extLst>
              <a:ext uri="{FF2B5EF4-FFF2-40B4-BE49-F238E27FC236}">
                <a16:creationId xmlns:a16="http://schemas.microsoft.com/office/drawing/2014/main" id="{3994D89E-D102-D506-C9AC-2F502E742735}"/>
              </a:ext>
            </a:extLst>
          </p:cNvPr>
          <p:cNvSpPr txBox="1"/>
          <p:nvPr/>
        </p:nvSpPr>
        <p:spPr>
          <a:xfrm>
            <a:off x="3368700" y="2343094"/>
            <a:ext cx="20667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20%</a:t>
            </a:r>
            <a:endParaRPr sz="30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81" name="Google Shape;581;p38">
            <a:extLst>
              <a:ext uri="{FF2B5EF4-FFF2-40B4-BE49-F238E27FC236}">
                <a16:creationId xmlns:a16="http://schemas.microsoft.com/office/drawing/2014/main" id="{6D99F1E6-E0AD-1D1A-FF40-F5171FA8F7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6900" y="673625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Deployment Focus</a:t>
            </a:r>
            <a:endParaRPr dirty="0"/>
          </a:p>
        </p:txBody>
      </p:sp>
      <p:sp>
        <p:nvSpPr>
          <p:cNvPr id="584" name="Google Shape;584;p38">
            <a:extLst>
              <a:ext uri="{FF2B5EF4-FFF2-40B4-BE49-F238E27FC236}">
                <a16:creationId xmlns:a16="http://schemas.microsoft.com/office/drawing/2014/main" id="{9ABC2506-ADEC-4EA7-DF24-95717F87F0B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585" name="Google Shape;585;p38">
            <a:extLst>
              <a:ext uri="{FF2B5EF4-FFF2-40B4-BE49-F238E27FC236}">
                <a16:creationId xmlns:a16="http://schemas.microsoft.com/office/drawing/2014/main" id="{75A9DAA1-3869-EAD8-5116-2926215D5A79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586" name="Google Shape;586;p38">
            <a:extLst>
              <a:ext uri="{FF2B5EF4-FFF2-40B4-BE49-F238E27FC236}">
                <a16:creationId xmlns:a16="http://schemas.microsoft.com/office/drawing/2014/main" id="{938C1A24-90BF-7EA7-1950-6A164C0DF966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sp>
        <p:nvSpPr>
          <p:cNvPr id="587" name="Google Shape;587;p38">
            <a:extLst>
              <a:ext uri="{FF2B5EF4-FFF2-40B4-BE49-F238E27FC236}">
                <a16:creationId xmlns:a16="http://schemas.microsoft.com/office/drawing/2014/main" id="{0EB68A8B-AA55-FFB1-F08F-C3EF20831107}"/>
              </a:ext>
            </a:extLst>
          </p:cNvPr>
          <p:cNvSpPr txBox="1"/>
          <p:nvPr/>
        </p:nvSpPr>
        <p:spPr>
          <a:xfrm>
            <a:off x="926474" y="1988072"/>
            <a:ext cx="2136393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19191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Banking SOC</a:t>
            </a:r>
            <a:endParaRPr sz="2400" dirty="0">
              <a:solidFill>
                <a:srgbClr val="19191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88" name="Google Shape;588;p38">
            <a:extLst>
              <a:ext uri="{FF2B5EF4-FFF2-40B4-BE49-F238E27FC236}">
                <a16:creationId xmlns:a16="http://schemas.microsoft.com/office/drawing/2014/main" id="{4F1740CF-60A4-F4B9-B7E0-ED10E09E9365}"/>
              </a:ext>
            </a:extLst>
          </p:cNvPr>
          <p:cNvSpPr txBox="1"/>
          <p:nvPr/>
        </p:nvSpPr>
        <p:spPr>
          <a:xfrm>
            <a:off x="926475" y="2253397"/>
            <a:ext cx="2066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Rubik Light"/>
                <a:ea typeface="Rubik Light"/>
                <a:cs typeface="Rubik Light"/>
                <a:sym typeface="Rubik Light"/>
              </a:rPr>
              <a:t>Handles high-volume enterprise alerts</a:t>
            </a:r>
            <a:endParaRPr dirty="0">
              <a:solidFill>
                <a:srgbClr val="191919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89" name="Google Shape;589;p38">
            <a:extLst>
              <a:ext uri="{FF2B5EF4-FFF2-40B4-BE49-F238E27FC236}">
                <a16:creationId xmlns:a16="http://schemas.microsoft.com/office/drawing/2014/main" id="{0F75BAE2-62E0-81B1-ED64-8F6D788ABB87}"/>
              </a:ext>
            </a:extLst>
          </p:cNvPr>
          <p:cNvSpPr txBox="1"/>
          <p:nvPr/>
        </p:nvSpPr>
        <p:spPr>
          <a:xfrm>
            <a:off x="926475" y="1535794"/>
            <a:ext cx="20667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60%</a:t>
            </a:r>
            <a:endParaRPr sz="30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90" name="Google Shape;590;p38">
            <a:extLst>
              <a:ext uri="{FF2B5EF4-FFF2-40B4-BE49-F238E27FC236}">
                <a16:creationId xmlns:a16="http://schemas.microsoft.com/office/drawing/2014/main" id="{17C6B62F-528A-4940-1E7C-9B145C2EBCFC}"/>
              </a:ext>
            </a:extLst>
          </p:cNvPr>
          <p:cNvSpPr txBox="1"/>
          <p:nvPr/>
        </p:nvSpPr>
        <p:spPr>
          <a:xfrm>
            <a:off x="926474" y="3602622"/>
            <a:ext cx="2442225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19191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Enterprise SOC</a:t>
            </a:r>
            <a:endParaRPr sz="2400" dirty="0">
              <a:solidFill>
                <a:srgbClr val="19191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91" name="Google Shape;591;p38">
            <a:extLst>
              <a:ext uri="{FF2B5EF4-FFF2-40B4-BE49-F238E27FC236}">
                <a16:creationId xmlns:a16="http://schemas.microsoft.com/office/drawing/2014/main" id="{DA118222-F2B5-903D-51A1-C17382831B21}"/>
              </a:ext>
            </a:extLst>
          </p:cNvPr>
          <p:cNvSpPr txBox="1"/>
          <p:nvPr/>
        </p:nvSpPr>
        <p:spPr>
          <a:xfrm>
            <a:off x="926475" y="3867905"/>
            <a:ext cx="2066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Rubik Light"/>
                <a:ea typeface="Rubik Light"/>
                <a:cs typeface="Rubik Light"/>
                <a:sym typeface="Rubik Light"/>
              </a:rPr>
              <a:t>Cross-Industry security operations teams</a:t>
            </a:r>
            <a:endParaRPr dirty="0">
              <a:solidFill>
                <a:srgbClr val="191919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92" name="Google Shape;592;p38">
            <a:extLst>
              <a:ext uri="{FF2B5EF4-FFF2-40B4-BE49-F238E27FC236}">
                <a16:creationId xmlns:a16="http://schemas.microsoft.com/office/drawing/2014/main" id="{34EBF78B-FD66-0B08-DD29-B2395534A81B}"/>
              </a:ext>
            </a:extLst>
          </p:cNvPr>
          <p:cNvSpPr txBox="1"/>
          <p:nvPr/>
        </p:nvSpPr>
        <p:spPr>
          <a:xfrm>
            <a:off x="926475" y="3150394"/>
            <a:ext cx="20667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30%</a:t>
            </a:r>
            <a:endParaRPr sz="30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593" name="Google Shape;593;p38">
            <a:extLst>
              <a:ext uri="{FF2B5EF4-FFF2-40B4-BE49-F238E27FC236}">
                <a16:creationId xmlns:a16="http://schemas.microsoft.com/office/drawing/2014/main" id="{4428771B-FA51-5DDF-A856-ACEBF4594DD4}"/>
              </a:ext>
            </a:extLst>
          </p:cNvPr>
          <p:cNvCxnSpPr/>
          <p:nvPr/>
        </p:nvCxnSpPr>
        <p:spPr>
          <a:xfrm>
            <a:off x="1028840" y="351890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4" name="Google Shape;594;p38">
            <a:extLst>
              <a:ext uri="{FF2B5EF4-FFF2-40B4-BE49-F238E27FC236}">
                <a16:creationId xmlns:a16="http://schemas.microsoft.com/office/drawing/2014/main" id="{DE7182A0-1F06-EBFC-CCC1-B10E0AD5B60F}"/>
              </a:ext>
            </a:extLst>
          </p:cNvPr>
          <p:cNvCxnSpPr/>
          <p:nvPr/>
        </p:nvCxnSpPr>
        <p:spPr>
          <a:xfrm>
            <a:off x="1028840" y="189895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5" name="Google Shape;595;p38">
            <a:extLst>
              <a:ext uri="{FF2B5EF4-FFF2-40B4-BE49-F238E27FC236}">
                <a16:creationId xmlns:a16="http://schemas.microsoft.com/office/drawing/2014/main" id="{79E0426C-E3C2-41EC-D61C-5E94C57D9917}"/>
              </a:ext>
            </a:extLst>
          </p:cNvPr>
          <p:cNvCxnSpPr/>
          <p:nvPr/>
        </p:nvCxnSpPr>
        <p:spPr>
          <a:xfrm>
            <a:off x="3471090" y="270480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052" name="Picture 4">
            <a:extLst>
              <a:ext uri="{FF2B5EF4-FFF2-40B4-BE49-F238E27FC236}">
                <a16:creationId xmlns:a16="http://schemas.microsoft.com/office/drawing/2014/main" id="{B0F6C3B5-3E06-DFD5-516C-404EC890A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818" y="1285875"/>
            <a:ext cx="415925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48366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>
          <a:extLst>
            <a:ext uri="{FF2B5EF4-FFF2-40B4-BE49-F238E27FC236}">
              <a16:creationId xmlns:a16="http://schemas.microsoft.com/office/drawing/2014/main" id="{63C6E875-4359-664D-E11D-B17C0073FA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0">
            <a:extLst>
              <a:ext uri="{FF2B5EF4-FFF2-40B4-BE49-F238E27FC236}">
                <a16:creationId xmlns:a16="http://schemas.microsoft.com/office/drawing/2014/main" id="{66687BEE-CD32-4626-55B2-809A0830AA00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855708" y="3851100"/>
            <a:ext cx="255656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Reduces analyst overload.</a:t>
            </a:r>
            <a:endParaRPr dirty="0"/>
          </a:p>
        </p:txBody>
      </p:sp>
      <p:sp>
        <p:nvSpPr>
          <p:cNvPr id="377" name="Google Shape;377;p30">
            <a:extLst>
              <a:ext uri="{FF2B5EF4-FFF2-40B4-BE49-F238E27FC236}">
                <a16:creationId xmlns:a16="http://schemas.microsoft.com/office/drawing/2014/main" id="{D170FFEB-0C0C-3D01-C0AB-4C76436778DD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860485" y="3516599"/>
            <a:ext cx="2766215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000" dirty="0"/>
              <a:t>Lower Fatigue</a:t>
            </a:r>
            <a:endParaRPr sz="2200" dirty="0"/>
          </a:p>
        </p:txBody>
      </p:sp>
      <p:sp>
        <p:nvSpPr>
          <p:cNvPr id="378" name="Google Shape;378;p30">
            <a:extLst>
              <a:ext uri="{FF2B5EF4-FFF2-40B4-BE49-F238E27FC236}">
                <a16:creationId xmlns:a16="http://schemas.microsoft.com/office/drawing/2014/main" id="{DF4998F6-1BDD-643B-BD0F-040432FD7F5B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525499" y="3851100"/>
            <a:ext cx="24043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Ranks alerts by confidence.</a:t>
            </a:r>
            <a:endParaRPr dirty="0"/>
          </a:p>
        </p:txBody>
      </p:sp>
      <p:sp>
        <p:nvSpPr>
          <p:cNvPr id="379" name="Google Shape;379;p30">
            <a:extLst>
              <a:ext uri="{FF2B5EF4-FFF2-40B4-BE49-F238E27FC236}">
                <a16:creationId xmlns:a16="http://schemas.microsoft.com/office/drawing/2014/main" id="{C4FCEB9B-73BD-FDED-38A0-82AB8A6D060E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144299" y="3851100"/>
            <a:ext cx="2757031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Enables consistent, intelligence-driven response.</a:t>
            </a:r>
            <a:endParaRPr dirty="0"/>
          </a:p>
        </p:txBody>
      </p:sp>
      <p:sp>
        <p:nvSpPr>
          <p:cNvPr id="380" name="Google Shape;380;p30">
            <a:extLst>
              <a:ext uri="{FF2B5EF4-FFF2-40B4-BE49-F238E27FC236}">
                <a16:creationId xmlns:a16="http://schemas.microsoft.com/office/drawing/2014/main" id="{B46BC0DE-41C0-B088-9728-9A50010BFDE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06675" y="2196475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Cuts false positives before SIEM escalation.</a:t>
            </a:r>
            <a:endParaRPr dirty="0"/>
          </a:p>
        </p:txBody>
      </p:sp>
      <p:sp>
        <p:nvSpPr>
          <p:cNvPr id="381" name="Google Shape;381;p30">
            <a:extLst>
              <a:ext uri="{FF2B5EF4-FFF2-40B4-BE49-F238E27FC236}">
                <a16:creationId xmlns:a16="http://schemas.microsoft.com/office/drawing/2014/main" id="{5B3304ED-578F-3708-02A1-A585D84AC0E5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525487" y="1850079"/>
            <a:ext cx="2555645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200" dirty="0"/>
              <a:t>Improve Visibility</a:t>
            </a:r>
            <a:endParaRPr sz="2200" dirty="0"/>
          </a:p>
        </p:txBody>
      </p:sp>
      <p:sp>
        <p:nvSpPr>
          <p:cNvPr id="382" name="Google Shape;382;p30">
            <a:extLst>
              <a:ext uri="{FF2B5EF4-FFF2-40B4-BE49-F238E27FC236}">
                <a16:creationId xmlns:a16="http://schemas.microsoft.com/office/drawing/2014/main" id="{471A0FE3-D9CE-7CDE-A80A-13D34F4E22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6900" y="688200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Impact</a:t>
            </a:r>
            <a:endParaRPr dirty="0"/>
          </a:p>
        </p:txBody>
      </p:sp>
      <p:sp>
        <p:nvSpPr>
          <p:cNvPr id="383" name="Google Shape;383;p30">
            <a:extLst>
              <a:ext uri="{FF2B5EF4-FFF2-40B4-BE49-F238E27FC236}">
                <a16:creationId xmlns:a16="http://schemas.microsoft.com/office/drawing/2014/main" id="{E4A2A3D2-5041-6F2F-23E5-B6E26F1AF15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525499" y="2196475"/>
            <a:ext cx="243212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Unifies cross-system intelligence into one view.</a:t>
            </a:r>
            <a:endParaRPr dirty="0"/>
          </a:p>
        </p:txBody>
      </p:sp>
      <p:sp>
        <p:nvSpPr>
          <p:cNvPr id="384" name="Google Shape;384;p30">
            <a:extLst>
              <a:ext uri="{FF2B5EF4-FFF2-40B4-BE49-F238E27FC236}">
                <a16:creationId xmlns:a16="http://schemas.microsoft.com/office/drawing/2014/main" id="{A3BCBBEF-6FCD-32C3-550C-78FAB38950A5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144300" y="2196475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Accelerates detection and response.</a:t>
            </a:r>
            <a:endParaRPr dirty="0"/>
          </a:p>
        </p:txBody>
      </p:sp>
      <p:sp>
        <p:nvSpPr>
          <p:cNvPr id="385" name="Google Shape;385;p30">
            <a:extLst>
              <a:ext uri="{FF2B5EF4-FFF2-40B4-BE49-F238E27FC236}">
                <a16:creationId xmlns:a16="http://schemas.microsoft.com/office/drawing/2014/main" id="{56DB9965-0CA5-58C1-6A8B-28C8E6D7F32A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902000" y="185007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Reduce Noise</a:t>
            </a:r>
            <a:endParaRPr dirty="0"/>
          </a:p>
        </p:txBody>
      </p:sp>
      <p:sp>
        <p:nvSpPr>
          <p:cNvPr id="386" name="Google Shape;386;p30">
            <a:extLst>
              <a:ext uri="{FF2B5EF4-FFF2-40B4-BE49-F238E27FC236}">
                <a16:creationId xmlns:a16="http://schemas.microsoft.com/office/drawing/2014/main" id="{0221E0A9-F48F-BCEA-975E-09A76797CAA7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6149076" y="1850079"/>
            <a:ext cx="2697558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Increase Speed</a:t>
            </a:r>
            <a:endParaRPr dirty="0"/>
          </a:p>
        </p:txBody>
      </p:sp>
      <p:sp>
        <p:nvSpPr>
          <p:cNvPr id="387" name="Google Shape;387;p30">
            <a:extLst>
              <a:ext uri="{FF2B5EF4-FFF2-40B4-BE49-F238E27FC236}">
                <a16:creationId xmlns:a16="http://schemas.microsoft.com/office/drawing/2014/main" id="{083145D4-305D-0A83-18B1-E924E4B28814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3525488" y="3516599"/>
            <a:ext cx="2432128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200" dirty="0"/>
              <a:t>Boost Accuracy</a:t>
            </a:r>
            <a:endParaRPr sz="2200" dirty="0"/>
          </a:p>
        </p:txBody>
      </p:sp>
      <p:sp>
        <p:nvSpPr>
          <p:cNvPr id="388" name="Google Shape;388;p30">
            <a:extLst>
              <a:ext uri="{FF2B5EF4-FFF2-40B4-BE49-F238E27FC236}">
                <a16:creationId xmlns:a16="http://schemas.microsoft.com/office/drawing/2014/main" id="{9A7EF9AB-08C5-E9ED-038E-38D35AC2F947}"/>
              </a:ext>
            </a:extLst>
          </p:cNvPr>
          <p:cNvSpPr txBox="1">
            <a:spLocks noGrp="1"/>
          </p:cNvSpPr>
          <p:nvPr>
            <p:ph type="subTitle" idx="15"/>
          </p:nvPr>
        </p:nvSpPr>
        <p:spPr>
          <a:xfrm>
            <a:off x="6149076" y="3516599"/>
            <a:ext cx="2757031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400" dirty="0"/>
              <a:t>Strong Security</a:t>
            </a:r>
            <a:endParaRPr sz="2400" dirty="0"/>
          </a:p>
        </p:txBody>
      </p:sp>
      <p:cxnSp>
        <p:nvCxnSpPr>
          <p:cNvPr id="389" name="Google Shape;389;p30">
            <a:extLst>
              <a:ext uri="{FF2B5EF4-FFF2-40B4-BE49-F238E27FC236}">
                <a16:creationId xmlns:a16="http://schemas.microsoft.com/office/drawing/2014/main" id="{081BEF9A-4AA2-E1C5-B0E5-FE475326CD1A}"/>
              </a:ext>
            </a:extLst>
          </p:cNvPr>
          <p:cNvCxnSpPr/>
          <p:nvPr/>
        </p:nvCxnSpPr>
        <p:spPr>
          <a:xfrm>
            <a:off x="1026325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0" name="Google Shape;390;p30">
            <a:extLst>
              <a:ext uri="{FF2B5EF4-FFF2-40B4-BE49-F238E27FC236}">
                <a16:creationId xmlns:a16="http://schemas.microsoft.com/office/drawing/2014/main" id="{DD681A28-7296-1208-EEDB-C79AF24EB0AA}"/>
              </a:ext>
            </a:extLst>
          </p:cNvPr>
          <p:cNvSpPr/>
          <p:nvPr/>
        </p:nvSpPr>
        <p:spPr>
          <a:xfrm>
            <a:off x="1065325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0">
            <a:extLst>
              <a:ext uri="{FF2B5EF4-FFF2-40B4-BE49-F238E27FC236}">
                <a16:creationId xmlns:a16="http://schemas.microsoft.com/office/drawing/2014/main" id="{D6701243-75CC-8C98-98EB-F652A3506CB8}"/>
              </a:ext>
            </a:extLst>
          </p:cNvPr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92" name="Google Shape;392;p30">
            <a:extLst>
              <a:ext uri="{FF2B5EF4-FFF2-40B4-BE49-F238E27FC236}">
                <a16:creationId xmlns:a16="http://schemas.microsoft.com/office/drawing/2014/main" id="{8D6C2AD8-7DDC-A6F3-047A-1DB36BF096A6}"/>
              </a:ext>
            </a:extLst>
          </p:cNvPr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93" name="Google Shape;393;p30">
            <a:extLst>
              <a:ext uri="{FF2B5EF4-FFF2-40B4-BE49-F238E27FC236}">
                <a16:creationId xmlns:a16="http://schemas.microsoft.com/office/drawing/2014/main" id="{AD908AFE-4202-85E2-3EBC-D2191AFFF2EB}"/>
              </a:ext>
            </a:extLst>
          </p:cNvPr>
          <p:cNvSpPr txBox="1">
            <a:spLocks noGrp="1"/>
          </p:cNvSpPr>
          <p:nvPr>
            <p:ph type="subTitle" idx="18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394" name="Google Shape;394;p30">
            <a:extLst>
              <a:ext uri="{FF2B5EF4-FFF2-40B4-BE49-F238E27FC236}">
                <a16:creationId xmlns:a16="http://schemas.microsoft.com/office/drawing/2014/main" id="{9002AB2D-844A-7E6B-2694-B463FD15A599}"/>
              </a:ext>
            </a:extLst>
          </p:cNvPr>
          <p:cNvCxnSpPr/>
          <p:nvPr/>
        </p:nvCxnSpPr>
        <p:spPr>
          <a:xfrm>
            <a:off x="3633500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5" name="Google Shape;395;p30">
            <a:extLst>
              <a:ext uri="{FF2B5EF4-FFF2-40B4-BE49-F238E27FC236}">
                <a16:creationId xmlns:a16="http://schemas.microsoft.com/office/drawing/2014/main" id="{FB5C84DA-4B08-AB49-9E83-F89711C7B2BE}"/>
              </a:ext>
            </a:extLst>
          </p:cNvPr>
          <p:cNvSpPr/>
          <p:nvPr/>
        </p:nvSpPr>
        <p:spPr>
          <a:xfrm>
            <a:off x="3672500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6" name="Google Shape;396;p30">
            <a:extLst>
              <a:ext uri="{FF2B5EF4-FFF2-40B4-BE49-F238E27FC236}">
                <a16:creationId xmlns:a16="http://schemas.microsoft.com/office/drawing/2014/main" id="{1A05BE0B-8C15-3DFF-777E-C34E8576F2F1}"/>
              </a:ext>
            </a:extLst>
          </p:cNvPr>
          <p:cNvCxnSpPr/>
          <p:nvPr/>
        </p:nvCxnSpPr>
        <p:spPr>
          <a:xfrm>
            <a:off x="6240675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7" name="Google Shape;397;p30">
            <a:extLst>
              <a:ext uri="{FF2B5EF4-FFF2-40B4-BE49-F238E27FC236}">
                <a16:creationId xmlns:a16="http://schemas.microsoft.com/office/drawing/2014/main" id="{9D660DB7-75B9-FF1A-9EC3-E9CE2B5B6CD6}"/>
              </a:ext>
            </a:extLst>
          </p:cNvPr>
          <p:cNvSpPr/>
          <p:nvPr/>
        </p:nvSpPr>
        <p:spPr>
          <a:xfrm>
            <a:off x="6279675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8" name="Google Shape;398;p30">
            <a:extLst>
              <a:ext uri="{FF2B5EF4-FFF2-40B4-BE49-F238E27FC236}">
                <a16:creationId xmlns:a16="http://schemas.microsoft.com/office/drawing/2014/main" id="{ABF9B011-B4E6-A797-5736-FD79384EB676}"/>
              </a:ext>
            </a:extLst>
          </p:cNvPr>
          <p:cNvCxnSpPr/>
          <p:nvPr/>
        </p:nvCxnSpPr>
        <p:spPr>
          <a:xfrm>
            <a:off x="1026325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9" name="Google Shape;399;p30">
            <a:extLst>
              <a:ext uri="{FF2B5EF4-FFF2-40B4-BE49-F238E27FC236}">
                <a16:creationId xmlns:a16="http://schemas.microsoft.com/office/drawing/2014/main" id="{6E42E04C-111C-F5B0-46A4-F013C5811B96}"/>
              </a:ext>
            </a:extLst>
          </p:cNvPr>
          <p:cNvSpPr/>
          <p:nvPr/>
        </p:nvSpPr>
        <p:spPr>
          <a:xfrm>
            <a:off x="1065325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0">
            <a:extLst>
              <a:ext uri="{FF2B5EF4-FFF2-40B4-BE49-F238E27FC236}">
                <a16:creationId xmlns:a16="http://schemas.microsoft.com/office/drawing/2014/main" id="{5A1BFA1A-3F76-E525-3D2E-6B700B0187B7}"/>
              </a:ext>
            </a:extLst>
          </p:cNvPr>
          <p:cNvSpPr/>
          <p:nvPr/>
        </p:nvSpPr>
        <p:spPr>
          <a:xfrm>
            <a:off x="3626700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0">
            <a:extLst>
              <a:ext uri="{FF2B5EF4-FFF2-40B4-BE49-F238E27FC236}">
                <a16:creationId xmlns:a16="http://schemas.microsoft.com/office/drawing/2014/main" id="{7BF75E6C-F15A-5285-48E7-D1D6BD285952}"/>
              </a:ext>
            </a:extLst>
          </p:cNvPr>
          <p:cNvSpPr/>
          <p:nvPr/>
        </p:nvSpPr>
        <p:spPr>
          <a:xfrm>
            <a:off x="6279675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2" name="Google Shape;402;p30">
            <a:extLst>
              <a:ext uri="{FF2B5EF4-FFF2-40B4-BE49-F238E27FC236}">
                <a16:creationId xmlns:a16="http://schemas.microsoft.com/office/drawing/2014/main" id="{E87EB99A-F816-70A3-2438-12B8908CAFD6}"/>
              </a:ext>
            </a:extLst>
          </p:cNvPr>
          <p:cNvCxnSpPr/>
          <p:nvPr/>
        </p:nvCxnSpPr>
        <p:spPr>
          <a:xfrm>
            <a:off x="3587700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3" name="Google Shape;403;p30">
            <a:extLst>
              <a:ext uri="{FF2B5EF4-FFF2-40B4-BE49-F238E27FC236}">
                <a16:creationId xmlns:a16="http://schemas.microsoft.com/office/drawing/2014/main" id="{0C13B68D-AFBF-EFFD-18EB-4EFF5449B382}"/>
              </a:ext>
            </a:extLst>
          </p:cNvPr>
          <p:cNvCxnSpPr/>
          <p:nvPr/>
        </p:nvCxnSpPr>
        <p:spPr>
          <a:xfrm>
            <a:off x="6240675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0632320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>
          <a:extLst>
            <a:ext uri="{FF2B5EF4-FFF2-40B4-BE49-F238E27FC236}">
              <a16:creationId xmlns:a16="http://schemas.microsoft.com/office/drawing/2014/main" id="{02758578-FFC8-C488-37C1-59F7CFA68B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0">
            <a:extLst>
              <a:ext uri="{FF2B5EF4-FFF2-40B4-BE49-F238E27FC236}">
                <a16:creationId xmlns:a16="http://schemas.microsoft.com/office/drawing/2014/main" id="{59696655-4803-D052-4DEE-303F5521E1BF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855708" y="3851100"/>
            <a:ext cx="255656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Expand across multi branch banking environments</a:t>
            </a:r>
            <a:endParaRPr dirty="0"/>
          </a:p>
        </p:txBody>
      </p:sp>
      <p:sp>
        <p:nvSpPr>
          <p:cNvPr id="377" name="Google Shape;377;p30">
            <a:extLst>
              <a:ext uri="{FF2B5EF4-FFF2-40B4-BE49-F238E27FC236}">
                <a16:creationId xmlns:a16="http://schemas.microsoft.com/office/drawing/2014/main" id="{6C8AF690-A670-5E87-DABA-53D811B24865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860485" y="3516599"/>
            <a:ext cx="2766215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000" dirty="0"/>
              <a:t>Enterprise Scale</a:t>
            </a:r>
            <a:endParaRPr sz="2200" dirty="0"/>
          </a:p>
        </p:txBody>
      </p:sp>
      <p:sp>
        <p:nvSpPr>
          <p:cNvPr id="378" name="Google Shape;378;p30">
            <a:extLst>
              <a:ext uri="{FF2B5EF4-FFF2-40B4-BE49-F238E27FC236}">
                <a16:creationId xmlns:a16="http://schemas.microsoft.com/office/drawing/2014/main" id="{21EE0C76-613F-F5A5-B54F-DE3A1FCCC19D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525499" y="3851100"/>
            <a:ext cx="24043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Provide Deeper reasoning logs and audit ready traces</a:t>
            </a:r>
            <a:endParaRPr dirty="0"/>
          </a:p>
        </p:txBody>
      </p:sp>
      <p:sp>
        <p:nvSpPr>
          <p:cNvPr id="379" name="Google Shape;379;p30">
            <a:extLst>
              <a:ext uri="{FF2B5EF4-FFF2-40B4-BE49-F238E27FC236}">
                <a16:creationId xmlns:a16="http://schemas.microsoft.com/office/drawing/2014/main" id="{82179BFE-08EA-2BAE-4E64-777B76F9562B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144299" y="3851100"/>
            <a:ext cx="2757031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Dynamically enhance SIEM rules using AI-driven insights</a:t>
            </a:r>
            <a:endParaRPr dirty="0"/>
          </a:p>
        </p:txBody>
      </p:sp>
      <p:sp>
        <p:nvSpPr>
          <p:cNvPr id="380" name="Google Shape;380;p30">
            <a:extLst>
              <a:ext uri="{FF2B5EF4-FFF2-40B4-BE49-F238E27FC236}">
                <a16:creationId xmlns:a16="http://schemas.microsoft.com/office/drawing/2014/main" id="{C6C9E506-2431-E076-D60D-B4EF74634D3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06675" y="2196475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Containment actions for high confidence threats</a:t>
            </a:r>
            <a:endParaRPr dirty="0"/>
          </a:p>
        </p:txBody>
      </p:sp>
      <p:sp>
        <p:nvSpPr>
          <p:cNvPr id="381" name="Google Shape;381;p30">
            <a:extLst>
              <a:ext uri="{FF2B5EF4-FFF2-40B4-BE49-F238E27FC236}">
                <a16:creationId xmlns:a16="http://schemas.microsoft.com/office/drawing/2014/main" id="{37B7E0B6-AF8D-C9BA-46C6-4E70308ECF6F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525487" y="1850079"/>
            <a:ext cx="2555645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200" dirty="0"/>
              <a:t>Model Learning</a:t>
            </a:r>
            <a:endParaRPr sz="2200" dirty="0"/>
          </a:p>
        </p:txBody>
      </p:sp>
      <p:sp>
        <p:nvSpPr>
          <p:cNvPr id="382" name="Google Shape;382;p30">
            <a:extLst>
              <a:ext uri="{FF2B5EF4-FFF2-40B4-BE49-F238E27FC236}">
                <a16:creationId xmlns:a16="http://schemas.microsoft.com/office/drawing/2014/main" id="{79712024-ADDD-AAF7-A7DE-094A3F10BD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6900" y="688200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Scope</a:t>
            </a:r>
            <a:endParaRPr dirty="0"/>
          </a:p>
        </p:txBody>
      </p:sp>
      <p:sp>
        <p:nvSpPr>
          <p:cNvPr id="383" name="Google Shape;383;p30">
            <a:extLst>
              <a:ext uri="{FF2B5EF4-FFF2-40B4-BE49-F238E27FC236}">
                <a16:creationId xmlns:a16="http://schemas.microsoft.com/office/drawing/2014/main" id="{95CBC8D5-82DD-44D0-5B59-591E5632E419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525499" y="2196475"/>
            <a:ext cx="243212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Refine anomaly and scoring models from incidents</a:t>
            </a:r>
            <a:endParaRPr dirty="0"/>
          </a:p>
        </p:txBody>
      </p:sp>
      <p:sp>
        <p:nvSpPr>
          <p:cNvPr id="384" name="Google Shape;384;p30">
            <a:extLst>
              <a:ext uri="{FF2B5EF4-FFF2-40B4-BE49-F238E27FC236}">
                <a16:creationId xmlns:a16="http://schemas.microsoft.com/office/drawing/2014/main" id="{5B7249FA-E9CB-03DD-31CE-1296BBACB276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144300" y="2196475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Integrate attack sims to validate detection accuracy</a:t>
            </a:r>
            <a:endParaRPr dirty="0"/>
          </a:p>
        </p:txBody>
      </p:sp>
      <p:sp>
        <p:nvSpPr>
          <p:cNvPr id="385" name="Google Shape;385;p30">
            <a:extLst>
              <a:ext uri="{FF2B5EF4-FFF2-40B4-BE49-F238E27FC236}">
                <a16:creationId xmlns:a16="http://schemas.microsoft.com/office/drawing/2014/main" id="{9B103FE7-C2A5-BEF5-C519-510E68AB1846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902000" y="185007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Auto Respond</a:t>
            </a:r>
            <a:endParaRPr dirty="0"/>
          </a:p>
        </p:txBody>
      </p:sp>
      <p:sp>
        <p:nvSpPr>
          <p:cNvPr id="386" name="Google Shape;386;p30">
            <a:extLst>
              <a:ext uri="{FF2B5EF4-FFF2-40B4-BE49-F238E27FC236}">
                <a16:creationId xmlns:a16="http://schemas.microsoft.com/office/drawing/2014/main" id="{F985BBC0-4334-9A77-608B-A9AB80089017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6149076" y="1850079"/>
            <a:ext cx="2697558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Threat Sim</a:t>
            </a:r>
            <a:endParaRPr dirty="0"/>
          </a:p>
        </p:txBody>
      </p:sp>
      <p:sp>
        <p:nvSpPr>
          <p:cNvPr id="387" name="Google Shape;387;p30">
            <a:extLst>
              <a:ext uri="{FF2B5EF4-FFF2-40B4-BE49-F238E27FC236}">
                <a16:creationId xmlns:a16="http://schemas.microsoft.com/office/drawing/2014/main" id="{1DBE92D8-F27C-BAB4-FE1D-214B321A9A27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3525488" y="3516599"/>
            <a:ext cx="2432128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200" dirty="0"/>
              <a:t>Explainability</a:t>
            </a:r>
            <a:endParaRPr sz="2200" dirty="0"/>
          </a:p>
        </p:txBody>
      </p:sp>
      <p:sp>
        <p:nvSpPr>
          <p:cNvPr id="388" name="Google Shape;388;p30">
            <a:extLst>
              <a:ext uri="{FF2B5EF4-FFF2-40B4-BE49-F238E27FC236}">
                <a16:creationId xmlns:a16="http://schemas.microsoft.com/office/drawing/2014/main" id="{729D2E4F-F36E-70DE-EA20-FCF9013AEC49}"/>
              </a:ext>
            </a:extLst>
          </p:cNvPr>
          <p:cNvSpPr txBox="1">
            <a:spLocks noGrp="1"/>
          </p:cNvSpPr>
          <p:nvPr>
            <p:ph type="subTitle" idx="15"/>
          </p:nvPr>
        </p:nvSpPr>
        <p:spPr>
          <a:xfrm>
            <a:off x="6149076" y="3516599"/>
            <a:ext cx="2757031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400" dirty="0"/>
              <a:t>Rule Evolution</a:t>
            </a:r>
            <a:endParaRPr sz="2400" dirty="0"/>
          </a:p>
        </p:txBody>
      </p:sp>
      <p:cxnSp>
        <p:nvCxnSpPr>
          <p:cNvPr id="389" name="Google Shape;389;p30">
            <a:extLst>
              <a:ext uri="{FF2B5EF4-FFF2-40B4-BE49-F238E27FC236}">
                <a16:creationId xmlns:a16="http://schemas.microsoft.com/office/drawing/2014/main" id="{3A5DD496-106F-1392-0B48-16BF9D4D640B}"/>
              </a:ext>
            </a:extLst>
          </p:cNvPr>
          <p:cNvCxnSpPr/>
          <p:nvPr/>
        </p:nvCxnSpPr>
        <p:spPr>
          <a:xfrm>
            <a:off x="1026325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0" name="Google Shape;390;p30">
            <a:extLst>
              <a:ext uri="{FF2B5EF4-FFF2-40B4-BE49-F238E27FC236}">
                <a16:creationId xmlns:a16="http://schemas.microsoft.com/office/drawing/2014/main" id="{814007E7-7A72-C023-C874-243A02421C72}"/>
              </a:ext>
            </a:extLst>
          </p:cNvPr>
          <p:cNvSpPr/>
          <p:nvPr/>
        </p:nvSpPr>
        <p:spPr>
          <a:xfrm>
            <a:off x="1065325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0">
            <a:extLst>
              <a:ext uri="{FF2B5EF4-FFF2-40B4-BE49-F238E27FC236}">
                <a16:creationId xmlns:a16="http://schemas.microsoft.com/office/drawing/2014/main" id="{A71BAD08-701D-B56F-54B1-B6DDEE12B085}"/>
              </a:ext>
            </a:extLst>
          </p:cNvPr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92" name="Google Shape;392;p30">
            <a:extLst>
              <a:ext uri="{FF2B5EF4-FFF2-40B4-BE49-F238E27FC236}">
                <a16:creationId xmlns:a16="http://schemas.microsoft.com/office/drawing/2014/main" id="{B7FD0142-B35F-A8DF-6635-F08B006743D6}"/>
              </a:ext>
            </a:extLst>
          </p:cNvPr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93" name="Google Shape;393;p30">
            <a:extLst>
              <a:ext uri="{FF2B5EF4-FFF2-40B4-BE49-F238E27FC236}">
                <a16:creationId xmlns:a16="http://schemas.microsoft.com/office/drawing/2014/main" id="{C4B0EBC4-23E8-78DC-5B52-BC6DE3D9D133}"/>
              </a:ext>
            </a:extLst>
          </p:cNvPr>
          <p:cNvSpPr txBox="1">
            <a:spLocks noGrp="1"/>
          </p:cNvSpPr>
          <p:nvPr>
            <p:ph type="subTitle" idx="18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394" name="Google Shape;394;p30">
            <a:extLst>
              <a:ext uri="{FF2B5EF4-FFF2-40B4-BE49-F238E27FC236}">
                <a16:creationId xmlns:a16="http://schemas.microsoft.com/office/drawing/2014/main" id="{0EADEE34-E4E3-A08B-0900-EA7B99060AAC}"/>
              </a:ext>
            </a:extLst>
          </p:cNvPr>
          <p:cNvCxnSpPr/>
          <p:nvPr/>
        </p:nvCxnSpPr>
        <p:spPr>
          <a:xfrm>
            <a:off x="3633500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5" name="Google Shape;395;p30">
            <a:extLst>
              <a:ext uri="{FF2B5EF4-FFF2-40B4-BE49-F238E27FC236}">
                <a16:creationId xmlns:a16="http://schemas.microsoft.com/office/drawing/2014/main" id="{51494610-FFCB-D3C0-BE64-06290350DD0B}"/>
              </a:ext>
            </a:extLst>
          </p:cNvPr>
          <p:cNvSpPr/>
          <p:nvPr/>
        </p:nvSpPr>
        <p:spPr>
          <a:xfrm>
            <a:off x="3672500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6" name="Google Shape;396;p30">
            <a:extLst>
              <a:ext uri="{FF2B5EF4-FFF2-40B4-BE49-F238E27FC236}">
                <a16:creationId xmlns:a16="http://schemas.microsoft.com/office/drawing/2014/main" id="{0775E9C1-2B86-FAB8-897C-9597AF96AC11}"/>
              </a:ext>
            </a:extLst>
          </p:cNvPr>
          <p:cNvCxnSpPr/>
          <p:nvPr/>
        </p:nvCxnSpPr>
        <p:spPr>
          <a:xfrm>
            <a:off x="6240675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7" name="Google Shape;397;p30">
            <a:extLst>
              <a:ext uri="{FF2B5EF4-FFF2-40B4-BE49-F238E27FC236}">
                <a16:creationId xmlns:a16="http://schemas.microsoft.com/office/drawing/2014/main" id="{6DEBDE1C-A639-23FF-E1DE-1B39B1CAAB93}"/>
              </a:ext>
            </a:extLst>
          </p:cNvPr>
          <p:cNvSpPr/>
          <p:nvPr/>
        </p:nvSpPr>
        <p:spPr>
          <a:xfrm>
            <a:off x="6279675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8" name="Google Shape;398;p30">
            <a:extLst>
              <a:ext uri="{FF2B5EF4-FFF2-40B4-BE49-F238E27FC236}">
                <a16:creationId xmlns:a16="http://schemas.microsoft.com/office/drawing/2014/main" id="{8D28DF6B-E408-365F-FA54-CE28AB0E9052}"/>
              </a:ext>
            </a:extLst>
          </p:cNvPr>
          <p:cNvCxnSpPr/>
          <p:nvPr/>
        </p:nvCxnSpPr>
        <p:spPr>
          <a:xfrm>
            <a:off x="1026325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9" name="Google Shape;399;p30">
            <a:extLst>
              <a:ext uri="{FF2B5EF4-FFF2-40B4-BE49-F238E27FC236}">
                <a16:creationId xmlns:a16="http://schemas.microsoft.com/office/drawing/2014/main" id="{6F032F3C-F1CA-64E8-8BDD-44976E41BF86}"/>
              </a:ext>
            </a:extLst>
          </p:cNvPr>
          <p:cNvSpPr/>
          <p:nvPr/>
        </p:nvSpPr>
        <p:spPr>
          <a:xfrm>
            <a:off x="1065325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0">
            <a:extLst>
              <a:ext uri="{FF2B5EF4-FFF2-40B4-BE49-F238E27FC236}">
                <a16:creationId xmlns:a16="http://schemas.microsoft.com/office/drawing/2014/main" id="{2EA7D1D6-CEB5-818B-52E8-F5754E0396C1}"/>
              </a:ext>
            </a:extLst>
          </p:cNvPr>
          <p:cNvSpPr/>
          <p:nvPr/>
        </p:nvSpPr>
        <p:spPr>
          <a:xfrm>
            <a:off x="3626700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0">
            <a:extLst>
              <a:ext uri="{FF2B5EF4-FFF2-40B4-BE49-F238E27FC236}">
                <a16:creationId xmlns:a16="http://schemas.microsoft.com/office/drawing/2014/main" id="{98FDA8D9-259B-FCA1-6A96-8C6CA80D6D7C}"/>
              </a:ext>
            </a:extLst>
          </p:cNvPr>
          <p:cNvSpPr/>
          <p:nvPr/>
        </p:nvSpPr>
        <p:spPr>
          <a:xfrm>
            <a:off x="6279675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2" name="Google Shape;402;p30">
            <a:extLst>
              <a:ext uri="{FF2B5EF4-FFF2-40B4-BE49-F238E27FC236}">
                <a16:creationId xmlns:a16="http://schemas.microsoft.com/office/drawing/2014/main" id="{C6ACD4A7-096A-7906-D31F-07F377C90767}"/>
              </a:ext>
            </a:extLst>
          </p:cNvPr>
          <p:cNvCxnSpPr/>
          <p:nvPr/>
        </p:nvCxnSpPr>
        <p:spPr>
          <a:xfrm>
            <a:off x="3587700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3" name="Google Shape;403;p30">
            <a:extLst>
              <a:ext uri="{FF2B5EF4-FFF2-40B4-BE49-F238E27FC236}">
                <a16:creationId xmlns:a16="http://schemas.microsoft.com/office/drawing/2014/main" id="{B6C51D7B-7D7B-994A-370B-E86920DFFD25}"/>
              </a:ext>
            </a:extLst>
          </p:cNvPr>
          <p:cNvCxnSpPr/>
          <p:nvPr/>
        </p:nvCxnSpPr>
        <p:spPr>
          <a:xfrm>
            <a:off x="6240675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61451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36"/>
          <p:cNvSpPr txBox="1"/>
          <p:nvPr/>
        </p:nvSpPr>
        <p:spPr>
          <a:xfrm>
            <a:off x="5863900" y="1324650"/>
            <a:ext cx="2265900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Samaira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38" name="Google Shape;538;p36"/>
          <p:cNvSpPr txBox="1">
            <a:spLocks noGrp="1"/>
          </p:cNvSpPr>
          <p:nvPr>
            <p:ph type="title"/>
          </p:nvPr>
        </p:nvSpPr>
        <p:spPr>
          <a:xfrm>
            <a:off x="896900" y="673625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Team</a:t>
            </a:r>
            <a:endParaRPr dirty="0"/>
          </a:p>
        </p:txBody>
      </p:sp>
      <p:sp>
        <p:nvSpPr>
          <p:cNvPr id="539" name="Google Shape;539;p36"/>
          <p:cNvSpPr txBox="1"/>
          <p:nvPr/>
        </p:nvSpPr>
        <p:spPr>
          <a:xfrm>
            <a:off x="1025250" y="2623550"/>
            <a:ext cx="2265900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Janmeyjay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40" name="Google Shape;540;p36"/>
          <p:cNvSpPr txBox="1"/>
          <p:nvPr/>
        </p:nvSpPr>
        <p:spPr>
          <a:xfrm>
            <a:off x="3296425" y="1943325"/>
            <a:ext cx="2265900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Inter SemiBold"/>
                <a:ea typeface="Inter SemiBold"/>
                <a:cs typeface="Inter SemiBold"/>
                <a:sym typeface="Inter SemiBold"/>
              </a:rPr>
              <a:t>Abihimanyu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41" name="Google Shape;541;p36"/>
          <p:cNvSpPr txBox="1"/>
          <p:nvPr/>
        </p:nvSpPr>
        <p:spPr>
          <a:xfrm>
            <a:off x="3290425" y="2207547"/>
            <a:ext cx="2265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AI and Infrastructure Developer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42" name="Google Shape;542;p36"/>
          <p:cNvSpPr txBox="1"/>
          <p:nvPr/>
        </p:nvSpPr>
        <p:spPr>
          <a:xfrm>
            <a:off x="3310275" y="3606697"/>
            <a:ext cx="2265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Backend Developer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43" name="Google Shape;543;p36"/>
          <p:cNvSpPr txBox="1"/>
          <p:nvPr/>
        </p:nvSpPr>
        <p:spPr>
          <a:xfrm>
            <a:off x="3315075" y="3367900"/>
            <a:ext cx="2265900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Shreyas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544" name="Google Shape;544;p36"/>
          <p:cNvCxnSpPr/>
          <p:nvPr/>
        </p:nvCxnSpPr>
        <p:spPr>
          <a:xfrm>
            <a:off x="3248725" y="2187450"/>
            <a:ext cx="0" cy="142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45" name="Google Shape;545;p36"/>
          <p:cNvCxnSpPr/>
          <p:nvPr/>
        </p:nvCxnSpPr>
        <p:spPr>
          <a:xfrm>
            <a:off x="2821428" y="2897700"/>
            <a:ext cx="456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46" name="Google Shape;546;p36"/>
          <p:cNvCxnSpPr/>
          <p:nvPr/>
        </p:nvCxnSpPr>
        <p:spPr>
          <a:xfrm>
            <a:off x="5777975" y="1524558"/>
            <a:ext cx="0" cy="156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47" name="Google Shape;547;p36"/>
          <p:cNvCxnSpPr/>
          <p:nvPr/>
        </p:nvCxnSpPr>
        <p:spPr>
          <a:xfrm>
            <a:off x="5350678" y="2304858"/>
            <a:ext cx="456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48" name="Google Shape;548;p36"/>
          <p:cNvSpPr txBox="1"/>
          <p:nvPr/>
        </p:nvSpPr>
        <p:spPr>
          <a:xfrm>
            <a:off x="5867348" y="1603109"/>
            <a:ext cx="2279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Frontend Developer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49" name="Google Shape;549;p36"/>
          <p:cNvSpPr txBox="1"/>
          <p:nvPr/>
        </p:nvSpPr>
        <p:spPr>
          <a:xfrm>
            <a:off x="5867350" y="3089169"/>
            <a:ext cx="2265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Quality Assurance</a:t>
            </a:r>
          </a:p>
        </p:txBody>
      </p:sp>
      <p:sp>
        <p:nvSpPr>
          <p:cNvPr id="550" name="Google Shape;550;p36"/>
          <p:cNvSpPr txBox="1"/>
          <p:nvPr/>
        </p:nvSpPr>
        <p:spPr>
          <a:xfrm>
            <a:off x="5863900" y="2810700"/>
            <a:ext cx="2265900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Inter SemiBold"/>
                <a:ea typeface="Inter SemiBold"/>
                <a:cs typeface="Inter SemiBold"/>
                <a:sym typeface="Inter SemiBold"/>
              </a:rPr>
              <a:t>Garima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51" name="Google Shape;551;p36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552" name="Google Shape;552;p36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553" name="Google Shape;553;p36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sp>
        <p:nvSpPr>
          <p:cNvPr id="554" name="Google Shape;554;p36"/>
          <p:cNvSpPr txBox="1"/>
          <p:nvPr/>
        </p:nvSpPr>
        <p:spPr>
          <a:xfrm>
            <a:off x="1012300" y="2916511"/>
            <a:ext cx="2265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ubik Light"/>
                <a:ea typeface="Rubik Light"/>
                <a:cs typeface="Rubik Light"/>
                <a:sym typeface="Rubik Light"/>
              </a:rPr>
              <a:t>Team Lead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cxnSp>
        <p:nvCxnSpPr>
          <p:cNvPr id="555" name="Google Shape;555;p36"/>
          <p:cNvCxnSpPr/>
          <p:nvPr/>
        </p:nvCxnSpPr>
        <p:spPr>
          <a:xfrm>
            <a:off x="1114602" y="255799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6" name="Google Shape;556;p36"/>
          <p:cNvSpPr/>
          <p:nvPr/>
        </p:nvSpPr>
        <p:spPr>
          <a:xfrm>
            <a:off x="1153602" y="233141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57" name="Google Shape;557;p36"/>
          <p:cNvCxnSpPr/>
          <p:nvPr/>
        </p:nvCxnSpPr>
        <p:spPr>
          <a:xfrm>
            <a:off x="3392352" y="1856832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8" name="Google Shape;558;p36"/>
          <p:cNvSpPr/>
          <p:nvPr/>
        </p:nvSpPr>
        <p:spPr>
          <a:xfrm>
            <a:off x="3431352" y="1630257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59" name="Google Shape;559;p36"/>
          <p:cNvCxnSpPr/>
          <p:nvPr/>
        </p:nvCxnSpPr>
        <p:spPr>
          <a:xfrm>
            <a:off x="3392352" y="3287874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0" name="Google Shape;560;p36"/>
          <p:cNvSpPr/>
          <p:nvPr/>
        </p:nvSpPr>
        <p:spPr>
          <a:xfrm>
            <a:off x="3431352" y="3061299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61" name="Google Shape;561;p36"/>
          <p:cNvCxnSpPr/>
          <p:nvPr/>
        </p:nvCxnSpPr>
        <p:spPr>
          <a:xfrm>
            <a:off x="5957927" y="2736928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2" name="Google Shape;562;p36"/>
          <p:cNvSpPr/>
          <p:nvPr/>
        </p:nvSpPr>
        <p:spPr>
          <a:xfrm>
            <a:off x="5996927" y="2510353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63" name="Google Shape;563;p36"/>
          <p:cNvCxnSpPr/>
          <p:nvPr/>
        </p:nvCxnSpPr>
        <p:spPr>
          <a:xfrm>
            <a:off x="5957927" y="1248461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4" name="Google Shape;564;p36"/>
          <p:cNvSpPr/>
          <p:nvPr/>
        </p:nvSpPr>
        <p:spPr>
          <a:xfrm>
            <a:off x="5996927" y="102188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>
          <a:extLst>
            <a:ext uri="{FF2B5EF4-FFF2-40B4-BE49-F238E27FC236}">
              <a16:creationId xmlns:a16="http://schemas.microsoft.com/office/drawing/2014/main" id="{982D413C-DB79-E8C6-E7C4-4777CEC1A2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41">
            <a:extLst>
              <a:ext uri="{FF2B5EF4-FFF2-40B4-BE49-F238E27FC236}">
                <a16:creationId xmlns:a16="http://schemas.microsoft.com/office/drawing/2014/main" id="{71AFC938-5547-5D2D-E9CB-3191B2AF66D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927780" y="1376385"/>
            <a:ext cx="5801400" cy="11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 dirty="0"/>
              <a:t>Thanks</a:t>
            </a:r>
            <a:r>
              <a:rPr lang="en" dirty="0"/>
              <a:t>!</a:t>
            </a:r>
            <a:endParaRPr dirty="0"/>
          </a:p>
        </p:txBody>
      </p:sp>
      <p:sp>
        <p:nvSpPr>
          <p:cNvPr id="622" name="Google Shape;622;p41">
            <a:extLst>
              <a:ext uri="{FF2B5EF4-FFF2-40B4-BE49-F238E27FC236}">
                <a16:creationId xmlns:a16="http://schemas.microsoft.com/office/drawing/2014/main" id="{BD8A3F9D-7CD2-CB40-4406-613D6E8B236B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623" name="Google Shape;623;p41">
            <a:extLst>
              <a:ext uri="{FF2B5EF4-FFF2-40B4-BE49-F238E27FC236}">
                <a16:creationId xmlns:a16="http://schemas.microsoft.com/office/drawing/2014/main" id="{0097AD61-CFCA-F634-0EF1-9FDDA9C0FB69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624" name="Google Shape;624;p41">
            <a:extLst>
              <a:ext uri="{FF2B5EF4-FFF2-40B4-BE49-F238E27FC236}">
                <a16:creationId xmlns:a16="http://schemas.microsoft.com/office/drawing/2014/main" id="{F04BB41C-C0A6-F6C8-31E7-AFFDCC1A4144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grpSp>
        <p:nvGrpSpPr>
          <p:cNvPr id="625" name="Google Shape;625;p41">
            <a:extLst>
              <a:ext uri="{FF2B5EF4-FFF2-40B4-BE49-F238E27FC236}">
                <a16:creationId xmlns:a16="http://schemas.microsoft.com/office/drawing/2014/main" id="{CEF03F88-69E3-07D5-3F7E-54B333F6E26B}"/>
              </a:ext>
            </a:extLst>
          </p:cNvPr>
          <p:cNvGrpSpPr/>
          <p:nvPr/>
        </p:nvGrpSpPr>
        <p:grpSpPr>
          <a:xfrm>
            <a:off x="1007059" y="3256431"/>
            <a:ext cx="218809" cy="218798"/>
            <a:chOff x="266768" y="1721375"/>
            <a:chExt cx="397907" cy="397887"/>
          </a:xfrm>
        </p:grpSpPr>
        <p:sp>
          <p:nvSpPr>
            <p:cNvPr id="626" name="Google Shape;626;p41">
              <a:extLst>
                <a:ext uri="{FF2B5EF4-FFF2-40B4-BE49-F238E27FC236}">
                  <a16:creationId xmlns:a16="http://schemas.microsoft.com/office/drawing/2014/main" id="{6CA2D37A-ECFD-D63C-831E-5935C471BB69}"/>
                </a:ext>
              </a:extLst>
            </p:cNvPr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1">
              <a:extLst>
                <a:ext uri="{FF2B5EF4-FFF2-40B4-BE49-F238E27FC236}">
                  <a16:creationId xmlns:a16="http://schemas.microsoft.com/office/drawing/2014/main" id="{7D4030C4-B8B8-79A1-C7CA-DDCEE5B94CB0}"/>
                </a:ext>
              </a:extLst>
            </p:cNvPr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" name="Google Shape;628;p41">
            <a:extLst>
              <a:ext uri="{FF2B5EF4-FFF2-40B4-BE49-F238E27FC236}">
                <a16:creationId xmlns:a16="http://schemas.microsoft.com/office/drawing/2014/main" id="{4B05640E-160F-EC59-4096-6FA7F0A309EB}"/>
              </a:ext>
            </a:extLst>
          </p:cNvPr>
          <p:cNvGrpSpPr/>
          <p:nvPr/>
        </p:nvGrpSpPr>
        <p:grpSpPr>
          <a:xfrm>
            <a:off x="1792063" y="3256431"/>
            <a:ext cx="218798" cy="218798"/>
            <a:chOff x="1379798" y="1723250"/>
            <a:chExt cx="397887" cy="397887"/>
          </a:xfrm>
        </p:grpSpPr>
        <p:sp>
          <p:nvSpPr>
            <p:cNvPr id="629" name="Google Shape;629;p41">
              <a:extLst>
                <a:ext uri="{FF2B5EF4-FFF2-40B4-BE49-F238E27FC236}">
                  <a16:creationId xmlns:a16="http://schemas.microsoft.com/office/drawing/2014/main" id="{612C3F32-CD3D-5FE9-8412-5CA5ADEDF76D}"/>
                </a:ext>
              </a:extLst>
            </p:cNvPr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1">
              <a:extLst>
                <a:ext uri="{FF2B5EF4-FFF2-40B4-BE49-F238E27FC236}">
                  <a16:creationId xmlns:a16="http://schemas.microsoft.com/office/drawing/2014/main" id="{FBC3FE7B-7B55-6984-AF08-9510DF65C923}"/>
                </a:ext>
              </a:extLst>
            </p:cNvPr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1">
              <a:extLst>
                <a:ext uri="{FF2B5EF4-FFF2-40B4-BE49-F238E27FC236}">
                  <a16:creationId xmlns:a16="http://schemas.microsoft.com/office/drawing/2014/main" id="{D58CD297-E962-57F8-2765-C785D617C6DD}"/>
                </a:ext>
              </a:extLst>
            </p:cNvPr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1">
              <a:extLst>
                <a:ext uri="{FF2B5EF4-FFF2-40B4-BE49-F238E27FC236}">
                  <a16:creationId xmlns:a16="http://schemas.microsoft.com/office/drawing/2014/main" id="{1338C6C7-F8D3-F6DC-4AEA-3F2811D88BE7}"/>
                </a:ext>
              </a:extLst>
            </p:cNvPr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3" name="Google Shape;633;p41">
            <a:extLst>
              <a:ext uri="{FF2B5EF4-FFF2-40B4-BE49-F238E27FC236}">
                <a16:creationId xmlns:a16="http://schemas.microsoft.com/office/drawing/2014/main" id="{7631A52E-3349-A817-53FA-E4D045614FFE}"/>
              </a:ext>
            </a:extLst>
          </p:cNvPr>
          <p:cNvSpPr/>
          <p:nvPr/>
        </p:nvSpPr>
        <p:spPr>
          <a:xfrm>
            <a:off x="1405271" y="3276331"/>
            <a:ext cx="219425" cy="179003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41">
            <a:extLst>
              <a:ext uri="{FF2B5EF4-FFF2-40B4-BE49-F238E27FC236}">
                <a16:creationId xmlns:a16="http://schemas.microsoft.com/office/drawing/2014/main" id="{EC36E0F4-83F9-FE87-A3D3-443403D70B57}"/>
              </a:ext>
            </a:extLst>
          </p:cNvPr>
          <p:cNvSpPr txBox="1"/>
          <p:nvPr/>
        </p:nvSpPr>
        <p:spPr>
          <a:xfrm>
            <a:off x="910800" y="4269775"/>
            <a:ext cx="28023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Please keep this slide for attribution</a:t>
            </a:r>
            <a:endParaRPr sz="1000" dirty="0">
              <a:solidFill>
                <a:schemeClr val="dk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002DEC5-D21A-1B7D-9845-D816D5274DC1}"/>
              </a:ext>
            </a:extLst>
          </p:cNvPr>
          <p:cNvSpPr/>
          <p:nvPr/>
        </p:nvSpPr>
        <p:spPr>
          <a:xfrm>
            <a:off x="617220" y="3124200"/>
            <a:ext cx="4838700" cy="158496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21" name="Google Shape;621;p41">
            <a:extLst>
              <a:ext uri="{FF2B5EF4-FFF2-40B4-BE49-F238E27FC236}">
                <a16:creationId xmlns:a16="http://schemas.microsoft.com/office/drawing/2014/main" id="{FD543825-1EF6-F9D3-3127-46D458BCCCF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07059" y="2827732"/>
            <a:ext cx="58149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Rubik Medium"/>
                <a:ea typeface="Rubik Medium"/>
                <a:cs typeface="Rubik Medium"/>
                <a:sym typeface="Rubik Medium"/>
              </a:rPr>
              <a:t>Do you have any questions?</a:t>
            </a:r>
            <a:endParaRPr sz="1700" dirty="0">
              <a:latin typeface="Rubik Medium"/>
              <a:ea typeface="Rubik Medium"/>
              <a:cs typeface="Rubik Medium"/>
              <a:sym typeface="Rubik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/>
            <a:r>
              <a:rPr lang="en-IN" dirty="0">
                <a:hlinkClick r:id="rId3"/>
              </a:rPr>
              <a:t>js8425@srmist.edu.in</a:t>
            </a:r>
            <a:endParaRPr lang="en-IN" dirty="0"/>
          </a:p>
          <a:p>
            <a:pPr marL="0" lvl="0" indent="0"/>
            <a:r>
              <a:rPr lang="en-IN" dirty="0"/>
              <a:t>https://github.com/J300-0/GiveInternshipPlease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Team: GiveInternshipPlease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5520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5"/>
          <p:cNvSpPr txBox="1">
            <a:spLocks noGrp="1"/>
          </p:cNvSpPr>
          <p:nvPr>
            <p:ph type="title"/>
          </p:nvPr>
        </p:nvSpPr>
        <p:spPr>
          <a:xfrm>
            <a:off x="896900" y="1855375"/>
            <a:ext cx="5944800" cy="70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11" name="Google Shape;311;p25"/>
          <p:cNvSpPr txBox="1">
            <a:spLocks noGrp="1"/>
          </p:cNvSpPr>
          <p:nvPr>
            <p:ph type="subTitle" idx="1"/>
          </p:nvPr>
        </p:nvSpPr>
        <p:spPr>
          <a:xfrm>
            <a:off x="896899" y="2589225"/>
            <a:ext cx="6485207" cy="16110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/>
              <a:t>Modern banking security teams face overwhelming volumes of rule-based alerts, leading to noise and delayed response. </a:t>
            </a:r>
            <a:r>
              <a:rPr lang="en-US" dirty="0" err="1"/>
              <a:t>CogniSieve</a:t>
            </a:r>
            <a:r>
              <a:rPr lang="en-US" dirty="0"/>
              <a:t> Core adds an AI validation layer that ranks alert fidelity and generates structured response playbooks, fully offline and SIEM-agnostic.</a:t>
            </a:r>
            <a:endParaRPr dirty="0"/>
          </a:p>
        </p:txBody>
      </p:sp>
      <p:sp>
        <p:nvSpPr>
          <p:cNvPr id="312" name="Google Shape;312;p25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13" name="Google Shape;313;p25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14" name="Google Shape;314;p25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sp>
        <p:nvSpPr>
          <p:cNvPr id="315" name="Google Shape;315;p25"/>
          <p:cNvSpPr/>
          <p:nvPr/>
        </p:nvSpPr>
        <p:spPr>
          <a:xfrm>
            <a:off x="1058240" y="1618777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6"/>
          <p:cNvSpPr txBox="1">
            <a:spLocks noGrp="1"/>
          </p:cNvSpPr>
          <p:nvPr>
            <p:ph type="title"/>
          </p:nvPr>
        </p:nvSpPr>
        <p:spPr>
          <a:xfrm>
            <a:off x="904199" y="1895383"/>
            <a:ext cx="7335602" cy="796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3600" dirty="0"/>
              <a:t>Problem Statement &amp; Relevance</a:t>
            </a:r>
            <a:endParaRPr sz="3600" dirty="0"/>
          </a:p>
        </p:txBody>
      </p:sp>
      <p:sp>
        <p:nvSpPr>
          <p:cNvPr id="321" name="Google Shape;321;p26"/>
          <p:cNvSpPr txBox="1">
            <a:spLocks noGrp="1"/>
          </p:cNvSpPr>
          <p:nvPr>
            <p:ph type="title" idx="2"/>
          </p:nvPr>
        </p:nvSpPr>
        <p:spPr>
          <a:xfrm>
            <a:off x="904200" y="1134775"/>
            <a:ext cx="1246500" cy="63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22" name="Google Shape;322;p26"/>
          <p:cNvSpPr txBox="1">
            <a:spLocks noGrp="1"/>
          </p:cNvSpPr>
          <p:nvPr>
            <p:ph type="subTitle" idx="1"/>
          </p:nvPr>
        </p:nvSpPr>
        <p:spPr>
          <a:xfrm>
            <a:off x="904199" y="2573695"/>
            <a:ext cx="7667372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High alert volume, low signal clarity, and delayed incident response.</a:t>
            </a:r>
            <a:endParaRPr dirty="0"/>
          </a:p>
        </p:txBody>
      </p:sp>
      <p:sp>
        <p:nvSpPr>
          <p:cNvPr id="323" name="Google Shape;323;p26"/>
          <p:cNvSpPr txBox="1">
            <a:spLocks noGrp="1"/>
          </p:cNvSpPr>
          <p:nvPr>
            <p:ph type="subTitle" idx="3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24" name="Google Shape;324;p26"/>
          <p:cNvSpPr txBox="1">
            <a:spLocks noGrp="1"/>
          </p:cNvSpPr>
          <p:nvPr>
            <p:ph type="subTitle" idx="4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25" name="Google Shape;325;p26"/>
          <p:cNvSpPr txBox="1">
            <a:spLocks noGrp="1"/>
          </p:cNvSpPr>
          <p:nvPr>
            <p:ph type="subTitle" idx="5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>
            <a:spLocks noGrp="1"/>
          </p:cNvSpPr>
          <p:nvPr>
            <p:ph type="title"/>
          </p:nvPr>
        </p:nvSpPr>
        <p:spPr>
          <a:xfrm>
            <a:off x="900125" y="978425"/>
            <a:ext cx="66021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Abstract</a:t>
            </a:r>
            <a:endParaRPr dirty="0"/>
          </a:p>
        </p:txBody>
      </p:sp>
      <p:sp>
        <p:nvSpPr>
          <p:cNvPr id="331" name="Google Shape;331;p27"/>
          <p:cNvSpPr txBox="1">
            <a:spLocks noGrp="1"/>
          </p:cNvSpPr>
          <p:nvPr>
            <p:ph type="body" idx="1"/>
          </p:nvPr>
        </p:nvSpPr>
        <p:spPr>
          <a:xfrm>
            <a:off x="900125" y="1533475"/>
            <a:ext cx="3293700" cy="3356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rgbClr val="273D40"/>
              </a:buClr>
              <a:buSzPts val="600"/>
              <a:buNone/>
            </a:pPr>
            <a:r>
              <a:rPr lang="en-US" dirty="0">
                <a:solidFill>
                  <a:schemeClr val="dk1"/>
                </a:solidFill>
              </a:rPr>
              <a:t>Modern banking SOCs face overwhelming volumes of alerts, making it difficult to distinguish real threats from noise.</a:t>
            </a:r>
          </a:p>
          <a:p>
            <a:pPr marL="241300" lvl="0" indent="-2159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High false-positive rates</a:t>
            </a:r>
          </a:p>
          <a:p>
            <a:pPr marL="241300" lvl="0" indent="-215900"/>
            <a:r>
              <a:rPr lang="en-IN" dirty="0">
                <a:solidFill>
                  <a:schemeClr val="dk1"/>
                </a:solidFill>
              </a:rPr>
              <a:t>Limited cross-system visibility</a:t>
            </a:r>
          </a:p>
          <a:p>
            <a:pPr marL="241300" lvl="0" indent="-215900"/>
            <a:r>
              <a:rPr lang="en-IN" dirty="0">
                <a:solidFill>
                  <a:schemeClr val="dk1"/>
                </a:solidFill>
              </a:rPr>
              <a:t>Manual correlation across tools</a:t>
            </a:r>
          </a:p>
          <a:p>
            <a:pPr marL="241300" lvl="0" indent="-215900"/>
            <a:r>
              <a:rPr lang="en-IN" dirty="0"/>
              <a:t>Analyst fatigue and burnout</a:t>
            </a:r>
          </a:p>
          <a:p>
            <a:pPr marL="241300" lvl="0" indent="-215900"/>
            <a:r>
              <a:rPr lang="en-US" dirty="0"/>
              <a:t>Delayed detection of novel threats</a:t>
            </a:r>
            <a:endParaRPr lang="en-IN" dirty="0">
              <a:solidFill>
                <a:schemeClr val="dk1"/>
              </a:solidFill>
            </a:endParaRPr>
          </a:p>
          <a:p>
            <a:pPr marL="25400" lvl="0" indent="0">
              <a:buNone/>
            </a:pPr>
            <a:endParaRPr lang="en-IN" dirty="0">
              <a:solidFill>
                <a:schemeClr val="dk1"/>
              </a:solidFill>
            </a:endParaRPr>
          </a:p>
          <a:p>
            <a:pPr marL="25400" lvl="0" indent="0">
              <a:buNone/>
            </a:pPr>
            <a:r>
              <a:rPr lang="en-US" dirty="0"/>
              <a:t>The result: slower response times and increased operational risk.</a:t>
            </a:r>
            <a:endParaRPr lang="en-IN" dirty="0">
              <a:solidFill>
                <a:schemeClr val="dk1"/>
              </a:solidFill>
            </a:endParaRPr>
          </a:p>
        </p:txBody>
      </p:sp>
      <p:pic>
        <p:nvPicPr>
          <p:cNvPr id="332" name="Google Shape;332;p27"/>
          <p:cNvPicPr preferRelativeResize="0"/>
          <p:nvPr/>
        </p:nvPicPr>
        <p:blipFill rotWithShape="1">
          <a:blip r:embed="rId3">
            <a:alphaModFix/>
          </a:blip>
          <a:srcRect l="7871" t="19601" r="45608" b="15727"/>
          <a:stretch/>
        </p:blipFill>
        <p:spPr>
          <a:xfrm rot="-905254">
            <a:off x="4526213" y="2300500"/>
            <a:ext cx="2487704" cy="2304996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7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34" name="Google Shape;334;p27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35" name="Google Shape;335;p27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35"/>
          <p:cNvSpPr txBox="1">
            <a:spLocks noGrp="1"/>
          </p:cNvSpPr>
          <p:nvPr>
            <p:ph type="title"/>
          </p:nvPr>
        </p:nvSpPr>
        <p:spPr>
          <a:xfrm>
            <a:off x="896900" y="673625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It Matters</a:t>
            </a:r>
            <a:endParaRPr dirty="0"/>
          </a:p>
        </p:txBody>
      </p:sp>
      <p:sp>
        <p:nvSpPr>
          <p:cNvPr id="510" name="Google Shape;510;p35"/>
          <p:cNvSpPr txBox="1"/>
          <p:nvPr/>
        </p:nvSpPr>
        <p:spPr>
          <a:xfrm>
            <a:off x="872175" y="3512775"/>
            <a:ext cx="2389200" cy="4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High Risk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11" name="Google Shape;511;p35"/>
          <p:cNvSpPr txBox="1"/>
          <p:nvPr/>
        </p:nvSpPr>
        <p:spPr>
          <a:xfrm>
            <a:off x="872200" y="3834709"/>
            <a:ext cx="2389200" cy="5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High MTTR impacts financial risk exposure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12" name="Google Shape;512;p35"/>
          <p:cNvSpPr txBox="1"/>
          <p:nvPr/>
        </p:nvSpPr>
        <p:spPr>
          <a:xfrm>
            <a:off x="2357848" y="2330699"/>
            <a:ext cx="2389200" cy="5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Alert Fatigue reduces detection accuracy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13" name="Google Shape;513;p35"/>
          <p:cNvSpPr txBox="1"/>
          <p:nvPr/>
        </p:nvSpPr>
        <p:spPr>
          <a:xfrm>
            <a:off x="3843496" y="3834709"/>
            <a:ext cx="2389200" cy="5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Cross system correlation remains manual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14" name="Google Shape;514;p35"/>
          <p:cNvSpPr txBox="1"/>
          <p:nvPr/>
        </p:nvSpPr>
        <p:spPr>
          <a:xfrm>
            <a:off x="5329143" y="2330699"/>
            <a:ext cx="2389200" cy="5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Novel threats evade static rule engines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cxnSp>
        <p:nvCxnSpPr>
          <p:cNvPr id="515" name="Google Shape;515;p35"/>
          <p:cNvCxnSpPr/>
          <p:nvPr/>
        </p:nvCxnSpPr>
        <p:spPr>
          <a:xfrm>
            <a:off x="956425" y="3189850"/>
            <a:ext cx="153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6" name="Google Shape;516;p35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517" name="Google Shape;517;p35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518" name="Google Shape;518;p35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519" name="Google Shape;519;p35"/>
          <p:cNvCxnSpPr/>
          <p:nvPr/>
        </p:nvCxnSpPr>
        <p:spPr>
          <a:xfrm>
            <a:off x="2466677" y="202309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0" name="Google Shape;520;p35"/>
          <p:cNvSpPr/>
          <p:nvPr/>
        </p:nvSpPr>
        <p:spPr>
          <a:xfrm>
            <a:off x="2505677" y="1796524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1" name="Google Shape;521;p35"/>
          <p:cNvCxnSpPr/>
          <p:nvPr/>
        </p:nvCxnSpPr>
        <p:spPr>
          <a:xfrm>
            <a:off x="5425402" y="202309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2" name="Google Shape;522;p35"/>
          <p:cNvSpPr/>
          <p:nvPr/>
        </p:nvSpPr>
        <p:spPr>
          <a:xfrm>
            <a:off x="5464402" y="1796524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3" name="Google Shape;523;p35"/>
          <p:cNvCxnSpPr/>
          <p:nvPr/>
        </p:nvCxnSpPr>
        <p:spPr>
          <a:xfrm>
            <a:off x="979502" y="3479987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4" name="Google Shape;524;p35"/>
          <p:cNvSpPr/>
          <p:nvPr/>
        </p:nvSpPr>
        <p:spPr>
          <a:xfrm>
            <a:off x="1018502" y="3253412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5" name="Google Shape;525;p35"/>
          <p:cNvCxnSpPr/>
          <p:nvPr/>
        </p:nvCxnSpPr>
        <p:spPr>
          <a:xfrm>
            <a:off x="3952933" y="350684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6" name="Google Shape;526;p35"/>
          <p:cNvSpPr/>
          <p:nvPr/>
        </p:nvSpPr>
        <p:spPr>
          <a:xfrm>
            <a:off x="3991933" y="3280274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35"/>
          <p:cNvSpPr txBox="1"/>
          <p:nvPr/>
        </p:nvSpPr>
        <p:spPr>
          <a:xfrm>
            <a:off x="3843491" y="3512775"/>
            <a:ext cx="2616781" cy="4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Low Automation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28" name="Google Shape;528;p35"/>
          <p:cNvSpPr txBox="1"/>
          <p:nvPr/>
        </p:nvSpPr>
        <p:spPr>
          <a:xfrm>
            <a:off x="2357833" y="2016200"/>
            <a:ext cx="2389200" cy="4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Inter SemiBold"/>
                <a:ea typeface="Inter SemiBold"/>
                <a:cs typeface="Inter SemiBold"/>
                <a:sym typeface="Inter SemiBold"/>
              </a:rPr>
              <a:t>Fatigue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29" name="Google Shape;529;p35"/>
          <p:cNvSpPr txBox="1"/>
          <p:nvPr/>
        </p:nvSpPr>
        <p:spPr>
          <a:xfrm>
            <a:off x="5329150" y="2016200"/>
            <a:ext cx="2389200" cy="4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Inter SemiBold"/>
                <a:ea typeface="Inter SemiBold"/>
                <a:cs typeface="Inter SemiBold"/>
                <a:sym typeface="Inter SemiBold"/>
              </a:rPr>
              <a:t>Novel Threats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530" name="Google Shape;530;p35"/>
          <p:cNvCxnSpPr/>
          <p:nvPr/>
        </p:nvCxnSpPr>
        <p:spPr>
          <a:xfrm>
            <a:off x="2425560" y="3189850"/>
            <a:ext cx="153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31" name="Google Shape;531;p35"/>
          <p:cNvCxnSpPr/>
          <p:nvPr/>
        </p:nvCxnSpPr>
        <p:spPr>
          <a:xfrm>
            <a:off x="3895374" y="3189850"/>
            <a:ext cx="153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32" name="Google Shape;532;p35"/>
          <p:cNvCxnSpPr/>
          <p:nvPr/>
        </p:nvCxnSpPr>
        <p:spPr>
          <a:xfrm>
            <a:off x="5367838" y="3189850"/>
            <a:ext cx="190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1"/>
          <p:cNvSpPr txBox="1">
            <a:spLocks noGrp="1"/>
          </p:cNvSpPr>
          <p:nvPr>
            <p:ph type="title"/>
          </p:nvPr>
        </p:nvSpPr>
        <p:spPr>
          <a:xfrm>
            <a:off x="719999" y="2102575"/>
            <a:ext cx="7784663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Proposed Solution</a:t>
            </a:r>
            <a:endParaRPr dirty="0"/>
          </a:p>
        </p:txBody>
      </p:sp>
      <p:sp>
        <p:nvSpPr>
          <p:cNvPr id="409" name="Google Shape;409;p31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410" name="Google Shape;410;p31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411" name="Google Shape;411;p31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9"/>
          <p:cNvSpPr txBox="1">
            <a:spLocks noGrp="1"/>
          </p:cNvSpPr>
          <p:nvPr>
            <p:ph type="subTitle" idx="9"/>
          </p:nvPr>
        </p:nvSpPr>
        <p:spPr>
          <a:xfrm>
            <a:off x="926475" y="3269600"/>
            <a:ext cx="2280600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Analyze</a:t>
            </a:r>
            <a:endParaRPr dirty="0"/>
          </a:p>
        </p:txBody>
      </p:sp>
      <p:sp>
        <p:nvSpPr>
          <p:cNvPr id="357" name="Google Shape;357;p29"/>
          <p:cNvSpPr txBox="1">
            <a:spLocks noGrp="1"/>
          </p:cNvSpPr>
          <p:nvPr>
            <p:ph type="subTitle" idx="8"/>
          </p:nvPr>
        </p:nvSpPr>
        <p:spPr>
          <a:xfrm>
            <a:off x="3487357" y="2194409"/>
            <a:ext cx="2995219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Ingest</a:t>
            </a:r>
            <a:endParaRPr dirty="0"/>
          </a:p>
        </p:txBody>
      </p:sp>
      <p:sp>
        <p:nvSpPr>
          <p:cNvPr id="358" name="Google Shape;358;p29"/>
          <p:cNvSpPr txBox="1">
            <a:spLocks noGrp="1"/>
          </p:cNvSpPr>
          <p:nvPr>
            <p:ph type="subTitle" idx="1"/>
          </p:nvPr>
        </p:nvSpPr>
        <p:spPr>
          <a:xfrm>
            <a:off x="926364" y="3616008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Applies anomaly detection and behavioral correlation to rank alert fidelity.</a:t>
            </a:r>
            <a:endParaRPr dirty="0"/>
          </a:p>
        </p:txBody>
      </p:sp>
      <p:sp>
        <p:nvSpPr>
          <p:cNvPr id="359" name="Google Shape;359;p29"/>
          <p:cNvSpPr txBox="1">
            <a:spLocks noGrp="1"/>
          </p:cNvSpPr>
          <p:nvPr>
            <p:ph type="subTitle" idx="3"/>
          </p:nvPr>
        </p:nvSpPr>
        <p:spPr>
          <a:xfrm>
            <a:off x="3487342" y="2547015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Securely collects and normalizes logs from ELK and security sources.</a:t>
            </a:r>
            <a:endParaRPr dirty="0"/>
          </a:p>
        </p:txBody>
      </p:sp>
      <p:sp>
        <p:nvSpPr>
          <p:cNvPr id="360" name="Google Shape;360;p29"/>
          <p:cNvSpPr txBox="1">
            <a:spLocks noGrp="1"/>
          </p:cNvSpPr>
          <p:nvPr>
            <p:ph type="subTitle" idx="4"/>
          </p:nvPr>
        </p:nvSpPr>
        <p:spPr>
          <a:xfrm>
            <a:off x="6048320" y="3597369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Generates response playbooks and updates SIEM with high-confidence alerts.</a:t>
            </a:r>
            <a:endParaRPr dirty="0"/>
          </a:p>
        </p:txBody>
      </p:sp>
      <p:sp>
        <p:nvSpPr>
          <p:cNvPr id="361" name="Google Shape;361;p29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Solution </a:t>
            </a:r>
            <a:endParaRPr dirty="0"/>
          </a:p>
        </p:txBody>
      </p:sp>
      <p:cxnSp>
        <p:nvCxnSpPr>
          <p:cNvPr id="362" name="Google Shape;362;p29"/>
          <p:cNvCxnSpPr/>
          <p:nvPr/>
        </p:nvCxnSpPr>
        <p:spPr>
          <a:xfrm>
            <a:off x="1026325" y="32404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3" name="Google Shape;363;p29"/>
          <p:cNvSpPr/>
          <p:nvPr/>
        </p:nvSpPr>
        <p:spPr>
          <a:xfrm>
            <a:off x="1058240" y="2969462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4" name="Google Shape;364;p29"/>
          <p:cNvCxnSpPr/>
          <p:nvPr/>
        </p:nvCxnSpPr>
        <p:spPr>
          <a:xfrm>
            <a:off x="3606875" y="2068598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5" name="Google Shape;365;p29"/>
          <p:cNvSpPr/>
          <p:nvPr/>
        </p:nvSpPr>
        <p:spPr>
          <a:xfrm>
            <a:off x="3638790" y="1830537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9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67" name="Google Shape;367;p29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68" name="Google Shape;368;p29"/>
          <p:cNvSpPr txBox="1">
            <a:spLocks noGrp="1"/>
          </p:cNvSpPr>
          <p:nvPr>
            <p:ph type="subTitle" idx="7"/>
          </p:nvPr>
        </p:nvSpPr>
        <p:spPr>
          <a:xfrm>
            <a:off x="7311215" y="572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369" name="Google Shape;369;p29"/>
          <p:cNvCxnSpPr/>
          <p:nvPr/>
        </p:nvCxnSpPr>
        <p:spPr>
          <a:xfrm>
            <a:off x="6132825" y="32404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0" name="Google Shape;370;p29"/>
          <p:cNvSpPr/>
          <p:nvPr/>
        </p:nvSpPr>
        <p:spPr>
          <a:xfrm>
            <a:off x="6164740" y="2969462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29"/>
          <p:cNvSpPr txBox="1">
            <a:spLocks noGrp="1"/>
          </p:cNvSpPr>
          <p:nvPr>
            <p:ph type="subTitle" idx="2"/>
          </p:nvPr>
        </p:nvSpPr>
        <p:spPr>
          <a:xfrm>
            <a:off x="6048325" y="3240425"/>
            <a:ext cx="2280600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Escalate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>
          <a:extLst>
            <a:ext uri="{FF2B5EF4-FFF2-40B4-BE49-F238E27FC236}">
              <a16:creationId xmlns:a16="http://schemas.microsoft.com/office/drawing/2014/main" id="{1FC6EB94-634F-BC72-4600-C789B91F16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3">
            <a:extLst>
              <a:ext uri="{FF2B5EF4-FFF2-40B4-BE49-F238E27FC236}">
                <a16:creationId xmlns:a16="http://schemas.microsoft.com/office/drawing/2014/main" id="{DF8AE138-A80B-4799-0060-BE7A6DF90C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21484" y="2524075"/>
            <a:ext cx="3549793" cy="11855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 err="1"/>
              <a:t>CogniSieve</a:t>
            </a:r>
            <a:r>
              <a:rPr lang="en-US" dirty="0"/>
              <a:t> Core operates as an AI validation layer between ELK and SIEM, ingesting logs, ranking alert fidelity, and escalating only high-confidence incidents.</a:t>
            </a:r>
            <a:endParaRPr dirty="0"/>
          </a:p>
        </p:txBody>
      </p:sp>
      <p:sp>
        <p:nvSpPr>
          <p:cNvPr id="427" name="Google Shape;427;p33">
            <a:extLst>
              <a:ext uri="{FF2B5EF4-FFF2-40B4-BE49-F238E27FC236}">
                <a16:creationId xmlns:a16="http://schemas.microsoft.com/office/drawing/2014/main" id="{E97A49FD-13E4-E0A3-BACA-0BAD4665A9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6900" y="2045225"/>
            <a:ext cx="3675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Architecture</a:t>
            </a:r>
            <a:endParaRPr dirty="0"/>
          </a:p>
        </p:txBody>
      </p:sp>
      <p:sp>
        <p:nvSpPr>
          <p:cNvPr id="431" name="Google Shape;431;p33">
            <a:extLst>
              <a:ext uri="{FF2B5EF4-FFF2-40B4-BE49-F238E27FC236}">
                <a16:creationId xmlns:a16="http://schemas.microsoft.com/office/drawing/2014/main" id="{7AC2531B-7894-4ABC-DB69-32EAF669F8B4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432" name="Google Shape;432;p33">
            <a:extLst>
              <a:ext uri="{FF2B5EF4-FFF2-40B4-BE49-F238E27FC236}">
                <a16:creationId xmlns:a16="http://schemas.microsoft.com/office/drawing/2014/main" id="{478A9DB5-F02F-2487-05C8-64AE8662656D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433" name="Google Shape;433;p33">
            <a:extLst>
              <a:ext uri="{FF2B5EF4-FFF2-40B4-BE49-F238E27FC236}">
                <a16:creationId xmlns:a16="http://schemas.microsoft.com/office/drawing/2014/main" id="{085A94B0-DDD1-16A2-BA81-CAD7296B3960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sp>
        <p:nvSpPr>
          <p:cNvPr id="434" name="Google Shape;434;p33">
            <a:extLst>
              <a:ext uri="{FF2B5EF4-FFF2-40B4-BE49-F238E27FC236}">
                <a16:creationId xmlns:a16="http://schemas.microsoft.com/office/drawing/2014/main" id="{449B891A-217F-6421-4E1A-E5B8507B4D76}"/>
              </a:ext>
            </a:extLst>
          </p:cNvPr>
          <p:cNvSpPr/>
          <p:nvPr/>
        </p:nvSpPr>
        <p:spPr>
          <a:xfrm>
            <a:off x="1058240" y="1635223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57F984A-231E-F8BD-CDB8-C0BD5A5E42AC}"/>
              </a:ext>
            </a:extLst>
          </p:cNvPr>
          <p:cNvSpPr/>
          <p:nvPr/>
        </p:nvSpPr>
        <p:spPr>
          <a:xfrm>
            <a:off x="4571900" y="1635223"/>
            <a:ext cx="4267300" cy="261710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75508360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 Company Minitheme by Slidesgo">
  <a:themeElements>
    <a:clrScheme name="Simple Light">
      <a:dk1>
        <a:srgbClr val="000000"/>
      </a:dk1>
      <a:lt1>
        <a:srgbClr val="EEEEEE"/>
      </a:lt1>
      <a:dk2>
        <a:srgbClr val="3FCB39"/>
      </a:dk2>
      <a:lt2>
        <a:srgbClr val="33E633"/>
      </a:lt2>
      <a:accent1>
        <a:srgbClr val="35CB35"/>
      </a:accent1>
      <a:accent2>
        <a:srgbClr val="30B230"/>
      </a:accent2>
      <a:accent3>
        <a:srgbClr val="2B9D2B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855</Words>
  <Application>Microsoft Office PowerPoint</Application>
  <PresentationFormat>On-screen Show (16:9)</PresentationFormat>
  <Paragraphs>249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Rubik Light</vt:lpstr>
      <vt:lpstr>Rubik Medium</vt:lpstr>
      <vt:lpstr>Inter SemiBold</vt:lpstr>
      <vt:lpstr>Rubik</vt:lpstr>
      <vt:lpstr>Arial</vt:lpstr>
      <vt:lpstr>Inter</vt:lpstr>
      <vt:lpstr>Inter Medium</vt:lpstr>
      <vt:lpstr>Geometric Company Minitheme by Slidesgo</vt:lpstr>
      <vt:lpstr>CogniSieve Core</vt:lpstr>
      <vt:lpstr>02</vt:lpstr>
      <vt:lpstr>Introduction</vt:lpstr>
      <vt:lpstr>Problem Statement &amp; Relevance</vt:lpstr>
      <vt:lpstr>Abstract</vt:lpstr>
      <vt:lpstr>Why It Matters</vt:lpstr>
      <vt:lpstr>Proposed Solution</vt:lpstr>
      <vt:lpstr>Our Solution </vt:lpstr>
      <vt:lpstr>Architecture</vt:lpstr>
      <vt:lpstr>Software Design</vt:lpstr>
      <vt:lpstr>Software Design</vt:lpstr>
      <vt:lpstr>Design Principles</vt:lpstr>
      <vt:lpstr>How It Works</vt:lpstr>
      <vt:lpstr>How It Works</vt:lpstr>
      <vt:lpstr>Feasibility of Solution</vt:lpstr>
      <vt:lpstr>What makes us different?</vt:lpstr>
      <vt:lpstr>Tech Stack and Infrastructure</vt:lpstr>
      <vt:lpstr>Tech Stack and Infrastructure</vt:lpstr>
      <vt:lpstr>Business Impact</vt:lpstr>
      <vt:lpstr>Deployment Focus</vt:lpstr>
      <vt:lpstr>Business Impact</vt:lpstr>
      <vt:lpstr>Future Scope</vt:lpstr>
      <vt:lpstr>Our Team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Janmeyjay Singhayush</cp:lastModifiedBy>
  <cp:revision>18</cp:revision>
  <dcterms:modified xsi:type="dcterms:W3CDTF">2026-02-18T12:19:28Z</dcterms:modified>
</cp:coreProperties>
</file>